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7" r:id="rId2"/>
    <p:sldId id="293" r:id="rId3"/>
    <p:sldId id="288" r:id="rId4"/>
    <p:sldId id="289" r:id="rId5"/>
    <p:sldId id="291" r:id="rId6"/>
    <p:sldId id="290" r:id="rId7"/>
    <p:sldId id="259" r:id="rId8"/>
    <p:sldId id="260" r:id="rId9"/>
    <p:sldId id="261" r:id="rId10"/>
    <p:sldId id="294" r:id="rId11"/>
    <p:sldId id="278" r:id="rId12"/>
    <p:sldId id="281" r:id="rId13"/>
    <p:sldId id="286" r:id="rId14"/>
    <p:sldId id="287" r:id="rId15"/>
    <p:sldId id="280" r:id="rId16"/>
    <p:sldId id="256" r:id="rId17"/>
    <p:sldId id="262" r:id="rId18"/>
    <p:sldId id="263" r:id="rId19"/>
    <p:sldId id="300" r:id="rId20"/>
    <p:sldId id="303" r:id="rId21"/>
    <p:sldId id="265" r:id="rId22"/>
    <p:sldId id="282" r:id="rId23"/>
    <p:sldId id="295" r:id="rId24"/>
    <p:sldId id="296" r:id="rId25"/>
    <p:sldId id="299" r:id="rId26"/>
    <p:sldId id="297" r:id="rId27"/>
    <p:sldId id="298" r:id="rId28"/>
    <p:sldId id="269" r:id="rId29"/>
    <p:sldId id="270" r:id="rId30"/>
    <p:sldId id="273" r:id="rId31"/>
    <p:sldId id="274" r:id="rId32"/>
    <p:sldId id="283" r:id="rId33"/>
    <p:sldId id="276" r:id="rId34"/>
    <p:sldId id="305" r:id="rId35"/>
    <p:sldId id="308" r:id="rId36"/>
    <p:sldId id="306" r:id="rId37"/>
    <p:sldId id="307" r:id="rId38"/>
    <p:sldId id="257" r:id="rId39"/>
    <p:sldId id="285" r:id="rId40"/>
    <p:sldId id="304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1" autoAdjust="0"/>
    <p:restoredTop sz="95405" autoAdjust="0"/>
  </p:normalViewPr>
  <p:slideViewPr>
    <p:cSldViewPr>
      <p:cViewPr varScale="1">
        <p:scale>
          <a:sx n="107" d="100"/>
          <a:sy n="107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75C9-21A3-4449-A0C3-E29B71AE4BE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0E43-47AA-4ED2-82B8-3CA7B00DD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0E43-47AA-4ED2-82B8-3CA7B00DD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Plot of actual inductance: </a:t>
            </a:r>
            <a:r>
              <a:rPr lang="en-US" sz="1200" dirty="0" smtClean="0"/>
              <a:t>http://cegt201.bradley.edu/projects/proj2003/maglev/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0E43-47AA-4ED2-82B8-3CA7B00DD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http://www.abcm.org.br/pt/wp-content/anais/cobem/2009/pdf/COB09-0284.pdf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0E43-47AA-4ED2-82B8-3CA7B00DD0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3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1480" y="5963239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mazon.com/Nonlinear-Control-Systems-Analysis-ebook/dp/B000W6ICY8/ref=sr_1_1?ie=UTF8&amp;qid=1357739689&amp;sr=8-1&amp;keywords=marquez+nonlinear+syst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sci.com/en/support/mathtype/tsn/tsn50.htm" TargetMode="External"/><Relationship Id="rId5" Type="http://schemas.openxmlformats.org/officeDocument/2006/relationships/hyperlink" Target="http://www.eqpoint.info/nonlinearcourse" TargetMode="External"/><Relationship Id="rId4" Type="http://schemas.openxmlformats.org/officeDocument/2006/relationships/hyperlink" Target="mailto:tburg@clemso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8.png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hyperlink" Target="http://commons.wikimedia.org/wiki/File:Pendulum_190deg.gif#mediaviewer/File:Pendulum_190deg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png"/><Relationship Id="rId4" Type="http://schemas.openxmlformats.org/officeDocument/2006/relationships/image" Target="../media/image48.png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6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:BookSources/0442030460" TargetMode="External"/><Relationship Id="rId2" Type="http://schemas.openxmlformats.org/officeDocument/2006/relationships/hyperlink" Target="http://en.wikipedia.org/wiki/International_Standard_Book_Number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0.png"/><Relationship Id="rId4" Type="http://schemas.openxmlformats.org/officeDocument/2006/relationships/image" Target="../media/image86.png"/><Relationship Id="rId9" Type="http://schemas.openxmlformats.org/officeDocument/2006/relationships/image" Target="../media/image8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duct Detail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19581"/>
          <a:stretch/>
        </p:blipFill>
        <p:spPr bwMode="auto">
          <a:xfrm>
            <a:off x="7086600" y="2438400"/>
            <a:ext cx="1905000" cy="31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874 Course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Instructors: </a:t>
            </a:r>
          </a:p>
          <a:p>
            <a:pPr lvl="1"/>
            <a:r>
              <a:rPr lang="en-US" dirty="0" smtClean="0"/>
              <a:t>Timothy Burg, </a:t>
            </a:r>
            <a:r>
              <a:rPr lang="en-US" dirty="0" smtClean="0">
                <a:hlinkClick r:id="rId4"/>
              </a:rPr>
              <a:t>tburg@clemson.edu</a:t>
            </a:r>
            <a:endParaRPr lang="en-US" dirty="0" smtClean="0"/>
          </a:p>
          <a:p>
            <a:r>
              <a:rPr lang="en-US" dirty="0" smtClean="0"/>
              <a:t>Book: Marquez – Nonlinear Control Systems – Analysis and Design</a:t>
            </a:r>
          </a:p>
          <a:p>
            <a:pPr lvl="1"/>
            <a:r>
              <a:rPr lang="en-US" dirty="0" smtClean="0"/>
              <a:t>You need access to the book. We will follow the organization of the book fairly closely.</a:t>
            </a:r>
          </a:p>
          <a:p>
            <a:r>
              <a:rPr lang="en-US" dirty="0" smtClean="0"/>
              <a:t>Additional class notes will be provided.</a:t>
            </a:r>
          </a:p>
          <a:p>
            <a:pPr hangingPunct="0"/>
            <a:r>
              <a:rPr lang="en-US" dirty="0"/>
              <a:t>All notes and solutions will be distributed using the class website and grades will be communicated using Blackboard. The website is located at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www.eqpoint.info/nonlinearcourse</a:t>
            </a:r>
            <a:endParaRPr lang="en-US" u="sng" dirty="0" smtClean="0"/>
          </a:p>
          <a:p>
            <a:pPr hangingPunct="0"/>
            <a:r>
              <a:rPr lang="en-US" dirty="0" smtClean="0"/>
              <a:t>You may need to install a trail version of </a:t>
            </a:r>
            <a:r>
              <a:rPr lang="en-US" dirty="0" err="1" smtClean="0"/>
              <a:t>MathType</a:t>
            </a:r>
            <a:r>
              <a:rPr lang="en-US" dirty="0" smtClean="0"/>
              <a:t> to view the fonts in the slides (the fonts remain on the system even after the trial expires). </a:t>
            </a:r>
            <a:r>
              <a:rPr lang="en-US" dirty="0" smtClean="0"/>
              <a:t>See: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www.dessci.com/en/support/mathtype/tsn/tsn50.htm</a:t>
            </a:r>
            <a:endParaRPr lang="en-US" dirty="0" smtClean="0"/>
          </a:p>
          <a:p>
            <a:r>
              <a:rPr lang="en-US" dirty="0" smtClean="0"/>
              <a:t>Office </a:t>
            </a:r>
            <a:r>
              <a:rPr lang="en-US" dirty="0"/>
              <a:t>Hours: </a:t>
            </a:r>
            <a:r>
              <a:rPr lang="en-US" dirty="0" smtClean="0"/>
              <a:t>MWF 8-10 </a:t>
            </a:r>
            <a:r>
              <a:rPr lang="en-US" dirty="0"/>
              <a:t>and as needed (email for appointment). 1058-C Rathbone </a:t>
            </a:r>
            <a:r>
              <a:rPr lang="en-US" dirty="0" smtClean="0"/>
              <a:t>Hall</a:t>
            </a:r>
          </a:p>
        </p:txBody>
      </p:sp>
    </p:spTree>
    <p:extLst>
      <p:ext uri="{BB962C8B-B14F-4D97-AF65-F5344CB8AC3E}">
        <p14:creationId xmlns:p14="http://schemas.microsoft.com/office/powerpoint/2010/main" val="19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7586" b="5124"/>
          <a:stretch/>
        </p:blipFill>
        <p:spPr bwMode="auto">
          <a:xfrm flipV="1">
            <a:off x="3581400" y="2641849"/>
            <a:ext cx="4409234" cy="33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1392382" y="1099223"/>
            <a:ext cx="1884218" cy="34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593" y="495358"/>
            <a:ext cx="58707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the response of the system to initial conditions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7845" y="2768916"/>
            <a:ext cx="4572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5946" y="3138810"/>
            <a:ext cx="20835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= velocity of mass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325946" y="5206934"/>
            <a:ext cx="21162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position of mass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524574" y="596779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7845" y="4864290"/>
            <a:ext cx="4572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401" y="2641849"/>
            <a:ext cx="10999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Initial 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499" y="4687669"/>
            <a:ext cx="125688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Equilibrium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2695" y="49390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5280" y="287638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22285" y="35714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201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46" y="1730100"/>
            <a:ext cx="4441753" cy="3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" y="1730100"/>
            <a:ext cx="4347887" cy="35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299" y="81615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the trajectory </a:t>
            </a:r>
            <a:r>
              <a:rPr lang="en-US" dirty="0"/>
              <a:t>of </a:t>
            </a:r>
            <a:r>
              <a:rPr lang="en-US" dirty="0" smtClean="0"/>
              <a:t>the states.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2228" y="4253573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740193" y="3079737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673380" y="5152910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7570" y="3094343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2" name="Straight Arrow Connector 11"/>
          <p:cNvCxnSpPr>
            <a:stCxn id="8" idx="3"/>
            <a:endCxn id="11" idx="1"/>
          </p:cNvCxnSpPr>
          <p:nvPr/>
        </p:nvCxnSpPr>
        <p:spPr>
          <a:xfrm flipV="1">
            <a:off x="3104828" y="3279009"/>
            <a:ext cx="1372742" cy="115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3102793" y="3264403"/>
            <a:ext cx="3374207" cy="2073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" y="114740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6332" y="1185491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47800" y="141617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38400" y="1185491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5947" y="56451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2416" y="5833691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7557" y="5845359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85489" y="5833691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48276" y="4225129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7724672" y="3463675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9205" y="3370947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216630" y="3349172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baseline="-25000" dirty="0"/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7518316" y="5263460"/>
            <a:ext cx="1016084" cy="15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85550" y="6332455"/>
            <a:ext cx="48306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Plots made using pplane8.m software an MATLAB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231513"/>
            <a:ext cx="30067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States individually versus time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26751" y="1147409"/>
            <a:ext cx="23244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 x</a:t>
            </a:r>
            <a:r>
              <a:rPr lang="en-US" baseline="-25000" dirty="0" smtClean="0"/>
              <a:t>2</a:t>
            </a:r>
            <a:r>
              <a:rPr lang="en-US" dirty="0" smtClean="0"/>
              <a:t> versus State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phase portrait </a:t>
            </a:r>
            <a:r>
              <a:rPr lang="en-US" dirty="0"/>
              <a:t>is a plot of the trajectories of </a:t>
            </a:r>
            <a:r>
              <a:rPr lang="en-US" dirty="0" smtClean="0"/>
              <a:t>the states of a </a:t>
            </a:r>
            <a:r>
              <a:rPr lang="en-US" dirty="0"/>
              <a:t>dynamical </a:t>
            </a:r>
            <a:r>
              <a:rPr lang="en-US" dirty="0" smtClean="0"/>
              <a:t>system. Each </a:t>
            </a:r>
            <a:r>
              <a:rPr lang="en-US" dirty="0"/>
              <a:t>initial condition </a:t>
            </a:r>
            <a:r>
              <a:rPr lang="en-US" dirty="0" smtClean="0"/>
              <a:t>produces a </a:t>
            </a:r>
            <a:r>
              <a:rPr lang="en-US" b="1" dirty="0" smtClean="0"/>
              <a:t>curve</a:t>
            </a:r>
            <a:r>
              <a:rPr lang="en-US" dirty="0" smtClean="0"/>
              <a:t> or point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51355"/>
              </p:ext>
            </p:extLst>
          </p:nvPr>
        </p:nvGraphicFramePr>
        <p:xfrm>
          <a:off x="4648200" y="5867400"/>
          <a:ext cx="26717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6" imgW="2374560" imgH="203040" progId="Equation.DSMT4">
                  <p:embed/>
                </p:oleObj>
              </mc:Choice>
              <mc:Fallback>
                <p:oleObj name="Equation" r:id="rId6" imgW="237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5867400"/>
                        <a:ext cx="2671762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" y="1371575"/>
            <a:ext cx="4235514" cy="34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31" y="1315589"/>
            <a:ext cx="4273879" cy="34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7723" y="4152245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159023" y="1752600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636327" y="4623789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390700" y="2833053"/>
            <a:ext cx="362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 flipV="1">
            <a:off x="3340323" y="3017719"/>
            <a:ext cx="1050377" cy="1319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3521623" y="1937266"/>
            <a:ext cx="3114704" cy="287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0800" y="2286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8932" y="2286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28388" y="436602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1000" y="2286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24600" y="488846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6702" y="488846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650157" y="488846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8089" y="4876800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03366" y="3202385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63996" y="2832690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48169" y="2576036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82511" y="2849363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baseline="-25000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7579301" y="4993121"/>
            <a:ext cx="1107499" cy="171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17532" y="4572000"/>
            <a:ext cx="3826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1676400"/>
            <a:ext cx="393914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phase portrait is a plot of the trajectories of </a:t>
            </a:r>
            <a:r>
              <a:rPr lang="en-US" dirty="0" smtClean="0"/>
              <a:t>the states of a </a:t>
            </a:r>
            <a:r>
              <a:rPr lang="en-US" dirty="0"/>
              <a:t>dynamical </a:t>
            </a:r>
            <a:r>
              <a:rPr lang="en-US" dirty="0" smtClean="0"/>
              <a:t>system. Each </a:t>
            </a:r>
            <a:r>
              <a:rPr lang="en-US" dirty="0"/>
              <a:t>initial condition </a:t>
            </a:r>
            <a:r>
              <a:rPr lang="en-US" dirty="0" smtClean="0"/>
              <a:t>produces a curve or </a:t>
            </a:r>
            <a:r>
              <a:rPr lang="en-US" b="1" dirty="0" smtClean="0"/>
              <a:t>point.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9097" y="5680364"/>
            <a:ext cx="726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</a:t>
            </a:r>
            <a:r>
              <a:rPr lang="en-US" b="1" dirty="0" smtClean="0"/>
              <a:t>point</a:t>
            </a:r>
            <a:r>
              <a:rPr lang="en-US" dirty="0" smtClean="0"/>
              <a:t> from which trajectory doesn’t move is called a critical point.</a:t>
            </a:r>
          </a:p>
          <a:p>
            <a:r>
              <a:rPr lang="en-US" dirty="0" smtClean="0"/>
              <a:t>Solve by setting the derivatives = zero.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33354" y="874931"/>
            <a:ext cx="1769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Burg using pplane8.m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0700" y="959035"/>
            <a:ext cx="30067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States individually versus time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45451" y="874931"/>
            <a:ext cx="21817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 2 versus State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2209" y="2694190"/>
            <a:ext cx="35834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 response to initial condition:</a:t>
            </a:r>
          </a:p>
          <a:p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 smtClean="0"/>
              <a:t>=19.6  and x</a:t>
            </a:r>
            <a:r>
              <a:rPr lang="en-US" baseline="-25000" dirty="0" smtClean="0"/>
              <a:t>2</a:t>
            </a:r>
            <a:r>
              <a:rPr lang="en-US" dirty="0" smtClean="0"/>
              <a:t> =0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0261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43967"/>
              </p:ext>
            </p:extLst>
          </p:nvPr>
        </p:nvGraphicFramePr>
        <p:xfrm>
          <a:off x="187325" y="1905000"/>
          <a:ext cx="7743825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" name="Equation" r:id="rId3" imgW="4216320" imgH="914400" progId="Equation.DSMT4">
                  <p:embed/>
                </p:oleObj>
              </mc:Choice>
              <mc:Fallback>
                <p:oleObj name="Equation" r:id="rId3" imgW="421632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905000"/>
                        <a:ext cx="7743825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6021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vector field arrows help sketch the system: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60657"/>
              </p:ext>
            </p:extLst>
          </p:nvPr>
        </p:nvGraphicFramePr>
        <p:xfrm>
          <a:off x="609600" y="838200"/>
          <a:ext cx="18288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"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18288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800600" y="38862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71900" y="5209309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69973" y="403115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*</a:t>
            </a:r>
            <a:endParaRPr lang="en-US" sz="4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70436"/>
              </p:ext>
            </p:extLst>
          </p:nvPr>
        </p:nvGraphicFramePr>
        <p:xfrm>
          <a:off x="5984875" y="4051941"/>
          <a:ext cx="1025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5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51941"/>
                        <a:ext cx="1025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49077"/>
              </p:ext>
            </p:extLst>
          </p:nvPr>
        </p:nvGraphicFramePr>
        <p:xfrm>
          <a:off x="5983559" y="5209309"/>
          <a:ext cx="303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559" y="5209309"/>
                        <a:ext cx="3032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16677"/>
              </p:ext>
            </p:extLst>
          </p:nvPr>
        </p:nvGraphicFramePr>
        <p:xfrm>
          <a:off x="4508211" y="3676650"/>
          <a:ext cx="327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211" y="3676650"/>
                        <a:ext cx="3270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22881"/>
              </p:ext>
            </p:extLst>
          </p:nvPr>
        </p:nvGraphicFramePr>
        <p:xfrm>
          <a:off x="797936" y="4646612"/>
          <a:ext cx="433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" name="Equation" r:id="rId13" imgW="2361960" imgH="228600" progId="Equation.DSMT4">
                  <p:embed/>
                </p:oleObj>
              </mc:Choice>
              <mc:Fallback>
                <p:oleObj name="Equation" r:id="rId13" imgW="23619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36" y="4646612"/>
                        <a:ext cx="43386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5136573" y="4343400"/>
            <a:ext cx="685800" cy="4572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68374"/>
              </p:ext>
            </p:extLst>
          </p:nvPr>
        </p:nvGraphicFramePr>
        <p:xfrm>
          <a:off x="5715000" y="2438400"/>
          <a:ext cx="3178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" name="Equation" r:id="rId15" imgW="1854000" imgH="393480" progId="Equation.DSMT4">
                  <p:embed/>
                </p:oleObj>
              </mc:Choice>
              <mc:Fallback>
                <p:oleObj name="Equation" r:id="rId15" imgW="1854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38400"/>
                        <a:ext cx="3178175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05400" y="2819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48530"/>
            <a:ext cx="4648200" cy="44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52601" r="20943" b="32539"/>
          <a:stretch/>
        </p:blipFill>
        <p:spPr bwMode="auto">
          <a:xfrm>
            <a:off x="242455" y="852054"/>
            <a:ext cx="4558145" cy="8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17929"/>
              </p:ext>
            </p:extLst>
          </p:nvPr>
        </p:nvGraphicFramePr>
        <p:xfrm>
          <a:off x="242455" y="1719580"/>
          <a:ext cx="2514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"/>
                <a:gridCol w="628650"/>
                <a:gridCol w="628650"/>
                <a:gridCol w="628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36021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mass-spring-damper example: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17072" y="367452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1360" y="3108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96200" y="36576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9435" y="335970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1280" y="36670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67816" y="364935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62792" y="3125881"/>
            <a:ext cx="0" cy="5486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4331" y="3397444"/>
            <a:ext cx="399469" cy="5370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78772" y="3400201"/>
            <a:ext cx="0" cy="27432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49008" y="3712798"/>
            <a:ext cx="0" cy="27432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3536" y="3124200"/>
            <a:ext cx="582664" cy="304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766560" y="32896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812280" y="3136514"/>
            <a:ext cx="274320" cy="2286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1" name="Freeform 15360"/>
          <p:cNvSpPr/>
          <p:nvPr/>
        </p:nvSpPr>
        <p:spPr>
          <a:xfrm>
            <a:off x="6419032" y="3179489"/>
            <a:ext cx="1254957" cy="2135372"/>
          </a:xfrm>
          <a:custGeom>
            <a:avLst/>
            <a:gdLst>
              <a:gd name="connsiteX0" fmla="*/ 212652 w 1254957"/>
              <a:gd name="connsiteY0" fmla="*/ 1733107 h 1733107"/>
              <a:gd name="connsiteX1" fmla="*/ 191387 w 1254957"/>
              <a:gd name="connsiteY1" fmla="*/ 1679944 h 1733107"/>
              <a:gd name="connsiteX2" fmla="*/ 180754 w 1254957"/>
              <a:gd name="connsiteY2" fmla="*/ 1637414 h 1733107"/>
              <a:gd name="connsiteX3" fmla="*/ 148856 w 1254957"/>
              <a:gd name="connsiteY3" fmla="*/ 1562986 h 1733107"/>
              <a:gd name="connsiteX4" fmla="*/ 116959 w 1254957"/>
              <a:gd name="connsiteY4" fmla="*/ 1467293 h 1733107"/>
              <a:gd name="connsiteX5" fmla="*/ 53163 w 1254957"/>
              <a:gd name="connsiteY5" fmla="*/ 1339702 h 1733107"/>
              <a:gd name="connsiteX6" fmla="*/ 42531 w 1254957"/>
              <a:gd name="connsiteY6" fmla="*/ 1265274 h 1733107"/>
              <a:gd name="connsiteX7" fmla="*/ 21266 w 1254957"/>
              <a:gd name="connsiteY7" fmla="*/ 1233377 h 1733107"/>
              <a:gd name="connsiteX8" fmla="*/ 10633 w 1254957"/>
              <a:gd name="connsiteY8" fmla="*/ 1116419 h 1733107"/>
              <a:gd name="connsiteX9" fmla="*/ 0 w 1254957"/>
              <a:gd name="connsiteY9" fmla="*/ 1031358 h 1733107"/>
              <a:gd name="connsiteX10" fmla="*/ 10633 w 1254957"/>
              <a:gd name="connsiteY10" fmla="*/ 754912 h 1733107"/>
              <a:gd name="connsiteX11" fmla="*/ 21266 w 1254957"/>
              <a:gd name="connsiteY11" fmla="*/ 723014 h 1733107"/>
              <a:gd name="connsiteX12" fmla="*/ 42531 w 1254957"/>
              <a:gd name="connsiteY12" fmla="*/ 637953 h 1733107"/>
              <a:gd name="connsiteX13" fmla="*/ 74428 w 1254957"/>
              <a:gd name="connsiteY13" fmla="*/ 542260 h 1733107"/>
              <a:gd name="connsiteX14" fmla="*/ 85061 w 1254957"/>
              <a:gd name="connsiteY14" fmla="*/ 499730 h 1733107"/>
              <a:gd name="connsiteX15" fmla="*/ 106326 w 1254957"/>
              <a:gd name="connsiteY15" fmla="*/ 467832 h 1733107"/>
              <a:gd name="connsiteX16" fmla="*/ 138224 w 1254957"/>
              <a:gd name="connsiteY16" fmla="*/ 393405 h 1733107"/>
              <a:gd name="connsiteX17" fmla="*/ 159489 w 1254957"/>
              <a:gd name="connsiteY17" fmla="*/ 372139 h 1733107"/>
              <a:gd name="connsiteX18" fmla="*/ 202019 w 1254957"/>
              <a:gd name="connsiteY18" fmla="*/ 308344 h 1733107"/>
              <a:gd name="connsiteX19" fmla="*/ 223284 w 1254957"/>
              <a:gd name="connsiteY19" fmla="*/ 255181 h 1733107"/>
              <a:gd name="connsiteX20" fmla="*/ 255182 w 1254957"/>
              <a:gd name="connsiteY20" fmla="*/ 244549 h 1733107"/>
              <a:gd name="connsiteX21" fmla="*/ 287080 w 1254957"/>
              <a:gd name="connsiteY21" fmla="*/ 212651 h 1733107"/>
              <a:gd name="connsiteX22" fmla="*/ 297712 w 1254957"/>
              <a:gd name="connsiteY22" fmla="*/ 180753 h 1733107"/>
              <a:gd name="connsiteX23" fmla="*/ 329610 w 1254957"/>
              <a:gd name="connsiteY23" fmla="*/ 159488 h 1733107"/>
              <a:gd name="connsiteX24" fmla="*/ 382773 w 1254957"/>
              <a:gd name="connsiteY24" fmla="*/ 106325 h 1733107"/>
              <a:gd name="connsiteX25" fmla="*/ 446568 w 1254957"/>
              <a:gd name="connsiteY25" fmla="*/ 53163 h 1733107"/>
              <a:gd name="connsiteX26" fmla="*/ 467833 w 1254957"/>
              <a:gd name="connsiteY26" fmla="*/ 21265 h 1733107"/>
              <a:gd name="connsiteX27" fmla="*/ 531628 w 1254957"/>
              <a:gd name="connsiteY27" fmla="*/ 0 h 1733107"/>
              <a:gd name="connsiteX28" fmla="*/ 925033 w 1254957"/>
              <a:gd name="connsiteY28" fmla="*/ 10632 h 1733107"/>
              <a:gd name="connsiteX29" fmla="*/ 956931 w 1254957"/>
              <a:gd name="connsiteY29" fmla="*/ 31898 h 1733107"/>
              <a:gd name="connsiteX30" fmla="*/ 988828 w 1254957"/>
              <a:gd name="connsiteY30" fmla="*/ 42530 h 1733107"/>
              <a:gd name="connsiteX31" fmla="*/ 1095154 w 1254957"/>
              <a:gd name="connsiteY31" fmla="*/ 116958 h 1733107"/>
              <a:gd name="connsiteX32" fmla="*/ 1127052 w 1254957"/>
              <a:gd name="connsiteY32" fmla="*/ 159488 h 1733107"/>
              <a:gd name="connsiteX33" fmla="*/ 1158949 w 1254957"/>
              <a:gd name="connsiteY33" fmla="*/ 191386 h 1733107"/>
              <a:gd name="connsiteX34" fmla="*/ 1201480 w 1254957"/>
              <a:gd name="connsiteY34" fmla="*/ 255181 h 1733107"/>
              <a:gd name="connsiteX35" fmla="*/ 1222745 w 1254957"/>
              <a:gd name="connsiteY35" fmla="*/ 287079 h 1733107"/>
              <a:gd name="connsiteX36" fmla="*/ 1233377 w 1254957"/>
              <a:gd name="connsiteY36" fmla="*/ 318977 h 1733107"/>
              <a:gd name="connsiteX37" fmla="*/ 1254642 w 1254957"/>
              <a:gd name="connsiteY37" fmla="*/ 350874 h 1733107"/>
              <a:gd name="connsiteX38" fmla="*/ 1233377 w 1254957"/>
              <a:gd name="connsiteY38" fmla="*/ 499730 h 1733107"/>
              <a:gd name="connsiteX39" fmla="*/ 1212112 w 1254957"/>
              <a:gd name="connsiteY39" fmla="*/ 531628 h 1733107"/>
              <a:gd name="connsiteX40" fmla="*/ 1201480 w 1254957"/>
              <a:gd name="connsiteY40" fmla="*/ 574158 h 1733107"/>
              <a:gd name="connsiteX41" fmla="*/ 1148317 w 1254957"/>
              <a:gd name="connsiteY41" fmla="*/ 616688 h 1733107"/>
              <a:gd name="connsiteX42" fmla="*/ 1137684 w 1254957"/>
              <a:gd name="connsiteY42" fmla="*/ 669851 h 1733107"/>
              <a:gd name="connsiteX43" fmla="*/ 1105787 w 1254957"/>
              <a:gd name="connsiteY43" fmla="*/ 691116 h 1733107"/>
              <a:gd name="connsiteX44" fmla="*/ 1052624 w 1254957"/>
              <a:gd name="connsiteY44" fmla="*/ 765544 h 1733107"/>
              <a:gd name="connsiteX45" fmla="*/ 1010093 w 1254957"/>
              <a:gd name="connsiteY45" fmla="*/ 776177 h 1733107"/>
              <a:gd name="connsiteX46" fmla="*/ 946298 w 1254957"/>
              <a:gd name="connsiteY46" fmla="*/ 797442 h 1733107"/>
              <a:gd name="connsiteX47" fmla="*/ 733647 w 1254957"/>
              <a:gd name="connsiteY47" fmla="*/ 786809 h 1733107"/>
              <a:gd name="connsiteX48" fmla="*/ 669852 w 1254957"/>
              <a:gd name="connsiteY48" fmla="*/ 754912 h 1733107"/>
              <a:gd name="connsiteX49" fmla="*/ 627321 w 1254957"/>
              <a:gd name="connsiteY49" fmla="*/ 712381 h 1733107"/>
              <a:gd name="connsiteX50" fmla="*/ 542261 w 1254957"/>
              <a:gd name="connsiteY50" fmla="*/ 637953 h 1733107"/>
              <a:gd name="connsiteX51" fmla="*/ 499731 w 1254957"/>
              <a:gd name="connsiteY51" fmla="*/ 574158 h 1733107"/>
              <a:gd name="connsiteX52" fmla="*/ 457200 w 1254957"/>
              <a:gd name="connsiteY52" fmla="*/ 520995 h 1733107"/>
              <a:gd name="connsiteX53" fmla="*/ 510363 w 1254957"/>
              <a:gd name="connsiteY53" fmla="*/ 393405 h 1733107"/>
              <a:gd name="connsiteX54" fmla="*/ 552893 w 1254957"/>
              <a:gd name="connsiteY54" fmla="*/ 382772 h 1733107"/>
              <a:gd name="connsiteX55" fmla="*/ 659219 w 1254957"/>
              <a:gd name="connsiteY55" fmla="*/ 393405 h 17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54957" h="1733107">
                <a:moveTo>
                  <a:pt x="212652" y="1733107"/>
                </a:moveTo>
                <a:cubicBezTo>
                  <a:pt x="205564" y="1715386"/>
                  <a:pt x="197423" y="1698051"/>
                  <a:pt x="191387" y="1679944"/>
                </a:cubicBezTo>
                <a:cubicBezTo>
                  <a:pt x="186766" y="1666081"/>
                  <a:pt x="185885" y="1651097"/>
                  <a:pt x="180754" y="1637414"/>
                </a:cubicBezTo>
                <a:cubicBezTo>
                  <a:pt x="146735" y="1546699"/>
                  <a:pt x="169976" y="1636905"/>
                  <a:pt x="148856" y="1562986"/>
                </a:cubicBezTo>
                <a:cubicBezTo>
                  <a:pt x="133618" y="1509652"/>
                  <a:pt x="143621" y="1523950"/>
                  <a:pt x="116959" y="1467293"/>
                </a:cubicBezTo>
                <a:cubicBezTo>
                  <a:pt x="96712" y="1424269"/>
                  <a:pt x="53163" y="1339702"/>
                  <a:pt x="53163" y="1339702"/>
                </a:cubicBezTo>
                <a:cubicBezTo>
                  <a:pt x="49619" y="1314893"/>
                  <a:pt x="49732" y="1289278"/>
                  <a:pt x="42531" y="1265274"/>
                </a:cubicBezTo>
                <a:cubicBezTo>
                  <a:pt x="38859" y="1253034"/>
                  <a:pt x="23944" y="1245872"/>
                  <a:pt x="21266" y="1233377"/>
                </a:cubicBezTo>
                <a:cubicBezTo>
                  <a:pt x="13063" y="1195099"/>
                  <a:pt x="14731" y="1155351"/>
                  <a:pt x="10633" y="1116419"/>
                </a:cubicBezTo>
                <a:cubicBezTo>
                  <a:pt x="7642" y="1088002"/>
                  <a:pt x="3544" y="1059712"/>
                  <a:pt x="0" y="1031358"/>
                </a:cubicBezTo>
                <a:cubicBezTo>
                  <a:pt x="3544" y="939209"/>
                  <a:pt x="4288" y="846910"/>
                  <a:pt x="10633" y="754912"/>
                </a:cubicBezTo>
                <a:cubicBezTo>
                  <a:pt x="11404" y="743731"/>
                  <a:pt x="18317" y="733827"/>
                  <a:pt x="21266" y="723014"/>
                </a:cubicBezTo>
                <a:cubicBezTo>
                  <a:pt x="28956" y="694818"/>
                  <a:pt x="35443" y="666307"/>
                  <a:pt x="42531" y="637953"/>
                </a:cubicBezTo>
                <a:cubicBezTo>
                  <a:pt x="68009" y="536038"/>
                  <a:pt x="34391" y="662369"/>
                  <a:pt x="74428" y="542260"/>
                </a:cubicBezTo>
                <a:cubicBezTo>
                  <a:pt x="79049" y="528397"/>
                  <a:pt x="79305" y="513161"/>
                  <a:pt x="85061" y="499730"/>
                </a:cubicBezTo>
                <a:cubicBezTo>
                  <a:pt x="90095" y="487984"/>
                  <a:pt x="100611" y="479262"/>
                  <a:pt x="106326" y="467832"/>
                </a:cubicBezTo>
                <a:cubicBezTo>
                  <a:pt x="134679" y="411126"/>
                  <a:pt x="93975" y="459779"/>
                  <a:pt x="138224" y="393405"/>
                </a:cubicBezTo>
                <a:cubicBezTo>
                  <a:pt x="143785" y="385064"/>
                  <a:pt x="153474" y="380159"/>
                  <a:pt x="159489" y="372139"/>
                </a:cubicBezTo>
                <a:cubicBezTo>
                  <a:pt x="174823" y="351693"/>
                  <a:pt x="187842" y="329609"/>
                  <a:pt x="202019" y="308344"/>
                </a:cubicBezTo>
                <a:cubicBezTo>
                  <a:pt x="212606" y="292463"/>
                  <a:pt x="211065" y="269843"/>
                  <a:pt x="223284" y="255181"/>
                </a:cubicBezTo>
                <a:cubicBezTo>
                  <a:pt x="230459" y="246571"/>
                  <a:pt x="244549" y="248093"/>
                  <a:pt x="255182" y="244549"/>
                </a:cubicBezTo>
                <a:cubicBezTo>
                  <a:pt x="265815" y="233916"/>
                  <a:pt x="278739" y="225162"/>
                  <a:pt x="287080" y="212651"/>
                </a:cubicBezTo>
                <a:cubicBezTo>
                  <a:pt x="293297" y="203326"/>
                  <a:pt x="290711" y="189505"/>
                  <a:pt x="297712" y="180753"/>
                </a:cubicBezTo>
                <a:cubicBezTo>
                  <a:pt x="305695" y="170774"/>
                  <a:pt x="318977" y="166576"/>
                  <a:pt x="329610" y="159488"/>
                </a:cubicBezTo>
                <a:cubicBezTo>
                  <a:pt x="386316" y="74431"/>
                  <a:pt x="311890" y="177208"/>
                  <a:pt x="382773" y="106325"/>
                </a:cubicBezTo>
                <a:cubicBezTo>
                  <a:pt x="442886" y="46212"/>
                  <a:pt x="355329" y="98783"/>
                  <a:pt x="446568" y="53163"/>
                </a:cubicBezTo>
                <a:cubicBezTo>
                  <a:pt x="453656" y="42530"/>
                  <a:pt x="456997" y="28038"/>
                  <a:pt x="467833" y="21265"/>
                </a:cubicBezTo>
                <a:cubicBezTo>
                  <a:pt x="486841" y="9385"/>
                  <a:pt x="531628" y="0"/>
                  <a:pt x="531628" y="0"/>
                </a:cubicBezTo>
                <a:cubicBezTo>
                  <a:pt x="662763" y="3544"/>
                  <a:pt x="794218" y="821"/>
                  <a:pt x="925033" y="10632"/>
                </a:cubicBezTo>
                <a:cubicBezTo>
                  <a:pt x="937776" y="11588"/>
                  <a:pt x="945501" y="26183"/>
                  <a:pt x="956931" y="31898"/>
                </a:cubicBezTo>
                <a:cubicBezTo>
                  <a:pt x="966955" y="36910"/>
                  <a:pt x="978196" y="38986"/>
                  <a:pt x="988828" y="42530"/>
                </a:cubicBezTo>
                <a:cubicBezTo>
                  <a:pt x="999255" y="49481"/>
                  <a:pt x="1079406" y="101210"/>
                  <a:pt x="1095154" y="116958"/>
                </a:cubicBezTo>
                <a:cubicBezTo>
                  <a:pt x="1107685" y="129489"/>
                  <a:pt x="1115519" y="146033"/>
                  <a:pt x="1127052" y="159488"/>
                </a:cubicBezTo>
                <a:cubicBezTo>
                  <a:pt x="1136838" y="170905"/>
                  <a:pt x="1149717" y="179517"/>
                  <a:pt x="1158949" y="191386"/>
                </a:cubicBezTo>
                <a:cubicBezTo>
                  <a:pt x="1174640" y="211560"/>
                  <a:pt x="1187303" y="233916"/>
                  <a:pt x="1201480" y="255181"/>
                </a:cubicBezTo>
                <a:lnTo>
                  <a:pt x="1222745" y="287079"/>
                </a:lnTo>
                <a:cubicBezTo>
                  <a:pt x="1226289" y="297712"/>
                  <a:pt x="1228365" y="308952"/>
                  <a:pt x="1233377" y="318977"/>
                </a:cubicBezTo>
                <a:cubicBezTo>
                  <a:pt x="1239092" y="330407"/>
                  <a:pt x="1253732" y="338128"/>
                  <a:pt x="1254642" y="350874"/>
                </a:cubicBezTo>
                <a:cubicBezTo>
                  <a:pt x="1256171" y="372273"/>
                  <a:pt x="1252618" y="461249"/>
                  <a:pt x="1233377" y="499730"/>
                </a:cubicBezTo>
                <a:cubicBezTo>
                  <a:pt x="1227662" y="511160"/>
                  <a:pt x="1219200" y="520995"/>
                  <a:pt x="1212112" y="531628"/>
                </a:cubicBezTo>
                <a:cubicBezTo>
                  <a:pt x="1208568" y="545805"/>
                  <a:pt x="1208015" y="561088"/>
                  <a:pt x="1201480" y="574158"/>
                </a:cubicBezTo>
                <a:cubicBezTo>
                  <a:pt x="1193906" y="589307"/>
                  <a:pt x="1159584" y="609177"/>
                  <a:pt x="1148317" y="616688"/>
                </a:cubicBezTo>
                <a:cubicBezTo>
                  <a:pt x="1144773" y="634409"/>
                  <a:pt x="1146650" y="654160"/>
                  <a:pt x="1137684" y="669851"/>
                </a:cubicBezTo>
                <a:cubicBezTo>
                  <a:pt x="1131344" y="680946"/>
                  <a:pt x="1114823" y="682080"/>
                  <a:pt x="1105787" y="691116"/>
                </a:cubicBezTo>
                <a:cubicBezTo>
                  <a:pt x="1082098" y="714805"/>
                  <a:pt x="1081917" y="744620"/>
                  <a:pt x="1052624" y="765544"/>
                </a:cubicBezTo>
                <a:cubicBezTo>
                  <a:pt x="1040733" y="774038"/>
                  <a:pt x="1024090" y="771978"/>
                  <a:pt x="1010093" y="776177"/>
                </a:cubicBezTo>
                <a:cubicBezTo>
                  <a:pt x="988623" y="782618"/>
                  <a:pt x="946298" y="797442"/>
                  <a:pt x="946298" y="797442"/>
                </a:cubicBezTo>
                <a:cubicBezTo>
                  <a:pt x="875414" y="793898"/>
                  <a:pt x="804352" y="792957"/>
                  <a:pt x="733647" y="786809"/>
                </a:cubicBezTo>
                <a:cubicBezTo>
                  <a:pt x="712648" y="784983"/>
                  <a:pt x="684826" y="767747"/>
                  <a:pt x="669852" y="754912"/>
                </a:cubicBezTo>
                <a:cubicBezTo>
                  <a:pt x="654629" y="741864"/>
                  <a:pt x="644003" y="723502"/>
                  <a:pt x="627321" y="712381"/>
                </a:cubicBezTo>
                <a:cubicBezTo>
                  <a:pt x="574572" y="677214"/>
                  <a:pt x="604460" y="700152"/>
                  <a:pt x="542261" y="637953"/>
                </a:cubicBezTo>
                <a:cubicBezTo>
                  <a:pt x="524189" y="619881"/>
                  <a:pt x="513908" y="595423"/>
                  <a:pt x="499731" y="574158"/>
                </a:cubicBezTo>
                <a:cubicBezTo>
                  <a:pt x="472905" y="533918"/>
                  <a:pt x="487503" y="551296"/>
                  <a:pt x="457200" y="520995"/>
                </a:cubicBezTo>
                <a:cubicBezTo>
                  <a:pt x="472035" y="431990"/>
                  <a:pt x="455875" y="475138"/>
                  <a:pt x="510363" y="393405"/>
                </a:cubicBezTo>
                <a:cubicBezTo>
                  <a:pt x="518469" y="381246"/>
                  <a:pt x="538716" y="386316"/>
                  <a:pt x="552893" y="382772"/>
                </a:cubicBezTo>
                <a:cubicBezTo>
                  <a:pt x="637847" y="394909"/>
                  <a:pt x="602260" y="393405"/>
                  <a:pt x="659219" y="39340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70401" y="2133600"/>
            <a:ext cx="43953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 enough points to sketch the trajectories.</a:t>
            </a:r>
            <a:endParaRPr lang="en-US" dirty="0"/>
          </a:p>
        </p:txBody>
      </p:sp>
      <p:sp>
        <p:nvSpPr>
          <p:cNvPr id="15362" name="Right Arrow 15361"/>
          <p:cNvSpPr/>
          <p:nvPr/>
        </p:nvSpPr>
        <p:spPr>
          <a:xfrm flipH="1">
            <a:off x="2667000" y="2438400"/>
            <a:ext cx="533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55454"/>
              </p:ext>
            </p:extLst>
          </p:nvPr>
        </p:nvGraphicFramePr>
        <p:xfrm>
          <a:off x="5486400" y="762000"/>
          <a:ext cx="1524000" cy="78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5" imgW="889000" imgH="457200" progId="Equation.DSMT4">
                  <p:embed/>
                </p:oleObj>
              </mc:Choice>
              <mc:Fallback>
                <p:oleObj name="Equation" r:id="rId5" imgW="889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762000"/>
                        <a:ext cx="1524000" cy="7818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0800000">
            <a:off x="4953000" y="990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727364" y="1406237"/>
            <a:ext cx="1884218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59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phase portrait is a plot of the trajectories of </a:t>
            </a:r>
            <a:r>
              <a:rPr lang="en-US" dirty="0" smtClean="0"/>
              <a:t>the states of a </a:t>
            </a:r>
            <a:r>
              <a:rPr lang="en-US" dirty="0"/>
              <a:t>dynamical </a:t>
            </a:r>
            <a:r>
              <a:rPr lang="en-US" dirty="0" smtClean="0"/>
              <a:t>system. Each </a:t>
            </a:r>
            <a:r>
              <a:rPr lang="en-US" dirty="0"/>
              <a:t>initial condition </a:t>
            </a:r>
            <a:r>
              <a:rPr lang="en-US" dirty="0" smtClean="0"/>
              <a:t>produces a curve or point.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5726484"/>
            <a:ext cx="52386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Mostly interesting for second- or third-order systems.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4249" y="5206754"/>
            <a:ext cx="1769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Burg using pplane8.m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25" y="968561"/>
            <a:ext cx="5413226" cy="42604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67400" y="4800600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3962400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4261367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0" y="1828800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1828800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720150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707755"/>
            <a:ext cx="67249" cy="10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3885" y="567153"/>
            <a:ext cx="209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are  the initial conditions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39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"/>
            <a:ext cx="342632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2076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4886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" y="4416729"/>
            <a:ext cx="4953000" cy="5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05400"/>
            <a:ext cx="4800600" cy="127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478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portraits of linear systems are well defined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33400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9" imgW="520560" imgH="190440" progId="Equation.DSMT4">
                  <p:embed/>
                </p:oleObj>
              </mc:Choice>
              <mc:Fallback>
                <p:oleObj name="Equation" r:id="rId9" imgW="52056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1041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85800" y="1143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32110"/>
              </p:ext>
            </p:extLst>
          </p:nvPr>
        </p:nvGraphicFramePr>
        <p:xfrm>
          <a:off x="2373993" y="711200"/>
          <a:ext cx="101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11" imgW="507960" imgH="444240" progId="Equation.DSMT4">
                  <p:embed/>
                </p:oleObj>
              </mc:Choice>
              <mc:Fallback>
                <p:oleObj name="Equation" r:id="rId11" imgW="5079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993" y="711200"/>
                        <a:ext cx="1016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9396" y="958334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781300" y="2933700"/>
            <a:ext cx="472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238500" y="3467100"/>
            <a:ext cx="2895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352800" y="3352800"/>
            <a:ext cx="3733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886200" y="43434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91000" y="48768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95800" y="59436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7269" y="6474023"/>
            <a:ext cx="3857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Slotine</a:t>
            </a:r>
            <a:r>
              <a:rPr lang="en-US" sz="1400" dirty="0" smtClean="0"/>
              <a:t> and Li, Applied Nonlinear Control, page 33,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4727" y="1577929"/>
            <a:ext cx="251207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we change the parameters in the mass-spring-damper system, which of these plots can we have?</a:t>
            </a:r>
          </a:p>
        </p:txBody>
      </p:sp>
      <p:sp>
        <p:nvSpPr>
          <p:cNvPr id="3" name="Smiley Face 2"/>
          <p:cNvSpPr/>
          <p:nvPr/>
        </p:nvSpPr>
        <p:spPr>
          <a:xfrm>
            <a:off x="8488185" y="3667805"/>
            <a:ext cx="302129" cy="3429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8533064" y="5715000"/>
            <a:ext cx="302129" cy="3429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8484178" y="426482"/>
            <a:ext cx="302129" cy="3429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2" y="228600"/>
            <a:ext cx="8239133" cy="51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196" y="1752600"/>
            <a:ext cx="130945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order differential equation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461654" y="1759527"/>
            <a:ext cx="443346" cy="923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9168" y="2064603"/>
            <a:ext cx="13094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Multi-input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5715000" y="2064603"/>
            <a:ext cx="344168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2667000"/>
            <a:ext cx="23990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Explicit dependence on time is possible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2727343"/>
            <a:ext cx="1600200" cy="262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97"/>
          <a:stretch/>
        </p:blipFill>
        <p:spPr bwMode="auto">
          <a:xfrm>
            <a:off x="418168" y="5383199"/>
            <a:ext cx="7952379" cy="10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3000" y="6286115"/>
            <a:ext cx="153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Multi-output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81058" y="6286115"/>
            <a:ext cx="747942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5846876"/>
            <a:ext cx="36472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MIMO = Multi-Input Multi-Output</a:t>
            </a:r>
          </a:p>
          <a:p>
            <a:r>
              <a:rPr lang="en-US" dirty="0" smtClean="0"/>
              <a:t>SISO = Single-Input Single-Output</a:t>
            </a:r>
          </a:p>
        </p:txBody>
      </p:sp>
    </p:spTree>
    <p:extLst>
      <p:ext uri="{BB962C8B-B14F-4D97-AF65-F5344CB8AC3E}">
        <p14:creationId xmlns:p14="http://schemas.microsoft.com/office/powerpoint/2010/main" val="4769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1" b="45771"/>
          <a:stretch/>
        </p:blipFill>
        <p:spPr bwMode="auto">
          <a:xfrm>
            <a:off x="304800" y="533400"/>
            <a:ext cx="85574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6"/>
          <a:stretch/>
        </p:blipFill>
        <p:spPr bwMode="auto">
          <a:xfrm>
            <a:off x="228600" y="3276600"/>
            <a:ext cx="8557450" cy="22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05293"/>
              </p:ext>
            </p:extLst>
          </p:nvPr>
        </p:nvGraphicFramePr>
        <p:xfrm>
          <a:off x="1066800" y="2362200"/>
          <a:ext cx="5775326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4" imgW="3251160" imgH="406080" progId="Equation.DSMT4">
                  <p:embed/>
                </p:oleObj>
              </mc:Choice>
              <mc:Fallback>
                <p:oleObj name="Equation" r:id="rId4" imgW="325116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5775326" cy="722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5197870"/>
            <a:ext cx="497605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an </a:t>
            </a:r>
            <a:r>
              <a:rPr lang="en-US" b="1" dirty="0" smtClean="0"/>
              <a:t>Explicit</a:t>
            </a:r>
            <a:r>
              <a:rPr lang="en-US" dirty="0"/>
              <a:t> </a:t>
            </a:r>
            <a:r>
              <a:rPr lang="en-US" dirty="0" smtClean="0"/>
              <a:t>dependence on time (doesn’t appear directly, also called “time invariant”)</a:t>
            </a:r>
          </a:p>
          <a:p>
            <a:r>
              <a:rPr lang="en-US" dirty="0" smtClean="0"/>
              <a:t>Still have an </a:t>
            </a:r>
            <a:r>
              <a:rPr lang="en-US" b="1" dirty="0" smtClean="0"/>
              <a:t>Implicit</a:t>
            </a:r>
            <a:r>
              <a:rPr lang="en-US" dirty="0" smtClean="0"/>
              <a:t> </a:t>
            </a:r>
            <a:r>
              <a:rPr lang="en-US" dirty="0"/>
              <a:t>dependence on time </a:t>
            </a:r>
            <a:r>
              <a:rPr lang="en-US" dirty="0" smtClean="0"/>
              <a:t>(states vary with </a:t>
            </a:r>
            <a:r>
              <a:rPr lang="en-US" dirty="0"/>
              <a:t>time , also called “time </a:t>
            </a:r>
            <a:r>
              <a:rPr lang="en-US" dirty="0" smtClean="0"/>
              <a:t>varying”)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867400" y="3810000"/>
            <a:ext cx="519618" cy="13761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28675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956500" y="3800269"/>
            <a:ext cx="177654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800600"/>
            <a:ext cx="49760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Mass doesn’t move from the point where gravity and spring force balance (net force is zero) when there is no velocity (no kinetic energy).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2300" y="5400469"/>
            <a:ext cx="1752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55895"/>
              </p:ext>
            </p:extLst>
          </p:nvPr>
        </p:nvGraphicFramePr>
        <p:xfrm>
          <a:off x="762000" y="2602975"/>
          <a:ext cx="7685088" cy="43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5" imgW="4483080" imgH="253800" progId="Equation.DSMT4">
                  <p:embed/>
                </p:oleObj>
              </mc:Choice>
              <mc:Fallback>
                <p:oleObj name="Equation" r:id="rId5" imgW="4483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2975"/>
                        <a:ext cx="7685088" cy="43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2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 874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Homework at 5% and four </a:t>
            </a:r>
            <a:r>
              <a:rPr lang="en-US" dirty="0"/>
              <a:t>tests equally weighted at </a:t>
            </a:r>
            <a:r>
              <a:rPr lang="en-US" dirty="0" smtClean="0"/>
              <a:t>23.75% </a:t>
            </a:r>
            <a:r>
              <a:rPr lang="en-US" dirty="0"/>
              <a:t>will constitute the final grade.</a:t>
            </a:r>
          </a:p>
          <a:p>
            <a:r>
              <a:rPr lang="en-US" dirty="0"/>
              <a:t>Test Dates:</a:t>
            </a:r>
          </a:p>
          <a:p>
            <a:pPr lvl="1"/>
            <a:r>
              <a:rPr lang="en-US" dirty="0"/>
              <a:t>Wednesday February </a:t>
            </a:r>
            <a:r>
              <a:rPr lang="en-US" dirty="0" smtClean="0"/>
              <a:t>5, 2015</a:t>
            </a:r>
            <a:endParaRPr lang="en-US" dirty="0"/>
          </a:p>
          <a:p>
            <a:pPr lvl="1"/>
            <a:r>
              <a:rPr lang="en-US" dirty="0"/>
              <a:t>Wednesday March </a:t>
            </a:r>
            <a:r>
              <a:rPr lang="en-US" dirty="0" smtClean="0"/>
              <a:t>5, 2015</a:t>
            </a:r>
            <a:endParaRPr lang="en-US" dirty="0"/>
          </a:p>
          <a:p>
            <a:pPr lvl="1"/>
            <a:r>
              <a:rPr lang="en-US" dirty="0"/>
              <a:t>Wednesday April </a:t>
            </a:r>
            <a:r>
              <a:rPr lang="en-US" dirty="0" smtClean="0"/>
              <a:t>2, 2015</a:t>
            </a:r>
            <a:endParaRPr lang="en-US" dirty="0"/>
          </a:p>
          <a:p>
            <a:pPr lvl="1"/>
            <a:r>
              <a:rPr lang="en-US" dirty="0"/>
              <a:t>Tuesday April </a:t>
            </a:r>
            <a:r>
              <a:rPr lang="en-US" dirty="0" smtClean="0"/>
              <a:t>29, 2015  </a:t>
            </a:r>
            <a:r>
              <a:rPr lang="en-US" dirty="0"/>
              <a:t>(regular exam period 8:00 am - 10:30 am)</a:t>
            </a:r>
          </a:p>
          <a:p>
            <a:r>
              <a:rPr lang="en-US" dirty="0"/>
              <a:t>The exams will have two parts:</a:t>
            </a:r>
          </a:p>
          <a:p>
            <a:pPr lvl="1"/>
            <a:r>
              <a:rPr lang="en-US" dirty="0"/>
              <a:t>In-class portion taken during the regular class or exam period. The in-class portion will be closed-book designed to test basic concepts and will be weighted at 80% of the test grade. </a:t>
            </a:r>
          </a:p>
          <a:p>
            <a:pPr lvl="1"/>
            <a:r>
              <a:rPr lang="en-US" dirty="0"/>
              <a:t>Take-home component. The take-home section be open book and open notes and may include computer simulations and will be weighted at 20% of the test grade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Assume you are to work on all assignments alone unless told otherwise.</a:t>
            </a:r>
          </a:p>
        </p:txBody>
      </p:sp>
    </p:spTree>
    <p:extLst>
      <p:ext uri="{BB962C8B-B14F-4D97-AF65-F5344CB8AC3E}">
        <p14:creationId xmlns:p14="http://schemas.microsoft.com/office/powerpoint/2010/main" val="10287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67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"Pendulum 190deg" by Lucas V. Barbosa (</a:t>
            </a:r>
            <a:r>
              <a:rPr lang="en-US" sz="1200" dirty="0" err="1"/>
              <a:t>Kieff</a:t>
            </a:r>
            <a:r>
              <a:rPr lang="en-US" sz="1200" dirty="0"/>
              <a:t>) - Own work. Licensed under Public Domain via Wikimedia Commons -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commons.wikimedia.org/wiki/File:Pendulum_190deg.gif#mediaviewer/File:Pendulum_190deg.gif</a:t>
            </a:r>
            <a:endParaRPr lang="en-US" sz="1200" dirty="0" smtClean="0"/>
          </a:p>
          <a:p>
            <a:r>
              <a:rPr lang="en-US" sz="1200" dirty="0"/>
              <a:t>http://en.wikipedia.org/wiki/Pendulum_(mathematics)#math_Eq._1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/>
        </p:blipFill>
        <p:spPr>
          <a:xfrm>
            <a:off x="2982199" y="203266"/>
            <a:ext cx="1658107" cy="2158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2410876"/>
            <a:ext cx="2399958" cy="331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/>
          <a:stretch/>
        </p:blipFill>
        <p:spPr>
          <a:xfrm>
            <a:off x="4953000" y="203266"/>
            <a:ext cx="2229864" cy="2847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66" y="2383193"/>
            <a:ext cx="2460517" cy="3383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707" y="363901"/>
            <a:ext cx="145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Pendulum</a:t>
            </a:r>
            <a:endParaRPr lang="en-US" sz="2400" dirty="0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1094958" y="825566"/>
            <a:ext cx="411394" cy="884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50474" y="1672056"/>
            <a:ext cx="239114" cy="240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92769" y="1047391"/>
            <a:ext cx="477262" cy="304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400" y="225401"/>
            <a:ext cx="15025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Portrait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0" y="2383193"/>
            <a:ext cx="2493819" cy="3429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27" y="2514600"/>
            <a:ext cx="8903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Portrait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11252" y="423139"/>
            <a:ext cx="3409872" cy="241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24514" y="423139"/>
            <a:ext cx="1019534" cy="241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85877" y="695481"/>
            <a:ext cx="12919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</a:t>
            </a:r>
          </a:p>
          <a:p>
            <a:r>
              <a:rPr lang="en-US" dirty="0" smtClean="0"/>
              <a:t>Point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487597" y="423139"/>
            <a:ext cx="353867" cy="62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87597" y="423139"/>
            <a:ext cx="2028591" cy="62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3" y="76200"/>
            <a:ext cx="8229600" cy="56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7399969" y="3879272"/>
            <a:ext cx="1600200" cy="2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5991" y="755072"/>
            <a:ext cx="25146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1669472"/>
            <a:ext cx="9144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1900" y="1145002"/>
            <a:ext cx="1257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Makes this nonlinear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24400" y="1447799"/>
            <a:ext cx="2909455" cy="293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8654" y="5345943"/>
            <a:ext cx="640080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“solve” the nonlinear differential equation directly?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in general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this model still has useful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of the tools we develop will tells us about the system without actually “solving” the system.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5348" y="4232867"/>
            <a:ext cx="13865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autonomous system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77071"/>
              </p:ext>
            </p:extLst>
          </p:nvPr>
        </p:nvGraphicFramePr>
        <p:xfrm>
          <a:off x="6372843" y="3714172"/>
          <a:ext cx="346612" cy="23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843" y="3714172"/>
                        <a:ext cx="346612" cy="2371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19546"/>
              </p:ext>
            </p:extLst>
          </p:nvPr>
        </p:nvGraphicFramePr>
        <p:xfrm>
          <a:off x="5720686" y="4495800"/>
          <a:ext cx="375314" cy="25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686" y="4495800"/>
                        <a:ext cx="375314" cy="258183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4953000"/>
            <a:ext cx="7633654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3" y="995975"/>
            <a:ext cx="4523141" cy="36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" y="1023684"/>
            <a:ext cx="4019577" cy="35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4"/>
          <a:stretch/>
        </p:blipFill>
        <p:spPr bwMode="auto">
          <a:xfrm>
            <a:off x="304800" y="152400"/>
            <a:ext cx="8229600" cy="81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29247"/>
              </p:ext>
            </p:extLst>
          </p:nvPr>
        </p:nvGraphicFramePr>
        <p:xfrm>
          <a:off x="3302000" y="198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1981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75400"/>
              </p:ext>
            </p:extLst>
          </p:nvPr>
        </p:nvGraphicFramePr>
        <p:xfrm>
          <a:off x="749141" y="5216857"/>
          <a:ext cx="3562379" cy="116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8" imgW="2006280" imgH="660240" progId="Equation.DSMT4">
                  <p:embed/>
                </p:oleObj>
              </mc:Choice>
              <mc:Fallback>
                <p:oleObj name="Equation" r:id="rId8" imgW="200628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" y="5216857"/>
                        <a:ext cx="3562379" cy="116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9519" y="5216857"/>
            <a:ext cx="310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r>
              <a:rPr lang="en-US" dirty="0" smtClean="0"/>
              <a:t>&gt;P=[-a^2*k/m 0 –k/m g]</a:t>
            </a:r>
          </a:p>
          <a:p>
            <a:r>
              <a:rPr lang="en-US" dirty="0" smtClean="0"/>
              <a:t>&gt;roots</a:t>
            </a:r>
          </a:p>
          <a:p>
            <a:r>
              <a:rPr lang="en-US" dirty="0" smtClean="0"/>
              <a:t>&gt;0.9076, -0.45+j0.8,</a:t>
            </a:r>
            <a:r>
              <a:rPr lang="en-US" dirty="0"/>
              <a:t> -</a:t>
            </a:r>
            <a:r>
              <a:rPr lang="en-US" dirty="0" smtClean="0"/>
              <a:t>0.45-j0.8</a:t>
            </a:r>
            <a:r>
              <a:rPr lang="en-US" dirty="0"/>
              <a:t>,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5943600"/>
            <a:ext cx="10668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7545" y="4993793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Equilibrium point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39519" y="3505200"/>
            <a:ext cx="1718481" cy="1711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2" y="0"/>
            <a:ext cx="908235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3231" r="19451" b="52982"/>
          <a:stretch/>
        </p:blipFill>
        <p:spPr bwMode="auto">
          <a:xfrm>
            <a:off x="507999" y="3889830"/>
            <a:ext cx="4026247" cy="22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962400"/>
            <a:ext cx="266007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 voltage creates current in the magnetic winding which produces a force on the ball.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733802" y="4333777"/>
            <a:ext cx="2057398" cy="334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019646" y="5415132"/>
            <a:ext cx="1600200" cy="4165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9846" y="5646987"/>
            <a:ext cx="571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576" y="5277655"/>
            <a:ext cx="10098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Resistor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2819748" y="4367216"/>
            <a:ext cx="1656828" cy="10951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29209" y="1953491"/>
            <a:ext cx="22575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will create a strong nonlinearity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15196" y="2631161"/>
            <a:ext cx="942808" cy="931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6839" y="6172200"/>
            <a:ext cx="80194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a control problem, you would control v(t) with a computer and measure the ball position in order to control the ball’s (vertical) position.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9671" y="2631161"/>
            <a:ext cx="15856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(from the air)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6371" y="76200"/>
            <a:ext cx="30722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(Electromechanical System)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6" y="4038600"/>
            <a:ext cx="948784" cy="1946379"/>
            <a:chOff x="-2459216" y="3569962"/>
            <a:chExt cx="948784" cy="1946379"/>
          </a:xfrm>
        </p:grpSpPr>
        <p:sp>
          <p:nvSpPr>
            <p:cNvPr id="18" name="Oval 17"/>
            <p:cNvSpPr/>
            <p:nvPr/>
          </p:nvSpPr>
          <p:spPr>
            <a:xfrm>
              <a:off x="-1950000" y="4562564"/>
              <a:ext cx="762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-1821771" y="4624121"/>
              <a:ext cx="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-1977709" y="3724364"/>
              <a:ext cx="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1984636" y="35699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</a:t>
              </a:r>
              <a:r>
                <a:rPr lang="en-US" baseline="-25000" dirty="0" err="1" smtClean="0">
                  <a:sym typeface="Symbol"/>
                </a:rPr>
                <a:t>k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800896" y="514700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-2002475" y="4624121"/>
              <a:ext cx="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-2459216" y="5105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867400" y="737937"/>
            <a:ext cx="28890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(Mechanical Sub-system)</a:t>
            </a:r>
          </a:p>
        </p:txBody>
      </p:sp>
    </p:spTree>
    <p:extLst>
      <p:ext uri="{BB962C8B-B14F-4D97-AF65-F5344CB8AC3E}">
        <p14:creationId xmlns:p14="http://schemas.microsoft.com/office/powerpoint/2010/main" val="2903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4"/>
          <a:stretch/>
        </p:blipFill>
        <p:spPr bwMode="auto">
          <a:xfrm>
            <a:off x="859543" y="96644"/>
            <a:ext cx="762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1447800"/>
            <a:ext cx="26600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and material properties – constants.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05400" y="1852617"/>
            <a:ext cx="914400" cy="3571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74673" y="1852617"/>
            <a:ext cx="845127" cy="6071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43937" y="2571300"/>
            <a:ext cx="10465" cy="1262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91537" y="3587423"/>
            <a:ext cx="4114800" cy="17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012" y="272826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2301" y="34642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76812" y="2782253"/>
            <a:ext cx="3396125" cy="691547"/>
          </a:xfrm>
          <a:custGeom>
            <a:avLst/>
            <a:gdLst>
              <a:gd name="connsiteX0" fmla="*/ 0 w 831272"/>
              <a:gd name="connsiteY0" fmla="*/ 0 h 595746"/>
              <a:gd name="connsiteX1" fmla="*/ 83127 w 831272"/>
              <a:gd name="connsiteY1" fmla="*/ 138546 h 595746"/>
              <a:gd name="connsiteX2" fmla="*/ 152400 w 831272"/>
              <a:gd name="connsiteY2" fmla="*/ 221673 h 595746"/>
              <a:gd name="connsiteX3" fmla="*/ 207818 w 831272"/>
              <a:gd name="connsiteY3" fmla="*/ 318655 h 595746"/>
              <a:gd name="connsiteX4" fmla="*/ 249381 w 831272"/>
              <a:gd name="connsiteY4" fmla="*/ 346364 h 595746"/>
              <a:gd name="connsiteX5" fmla="*/ 277090 w 831272"/>
              <a:gd name="connsiteY5" fmla="*/ 387928 h 595746"/>
              <a:gd name="connsiteX6" fmla="*/ 360218 w 831272"/>
              <a:gd name="connsiteY6" fmla="*/ 443346 h 595746"/>
              <a:gd name="connsiteX7" fmla="*/ 429490 w 831272"/>
              <a:gd name="connsiteY7" fmla="*/ 498764 h 595746"/>
              <a:gd name="connsiteX8" fmla="*/ 457200 w 831272"/>
              <a:gd name="connsiteY8" fmla="*/ 526473 h 595746"/>
              <a:gd name="connsiteX9" fmla="*/ 581890 w 831272"/>
              <a:gd name="connsiteY9" fmla="*/ 554182 h 595746"/>
              <a:gd name="connsiteX10" fmla="*/ 817418 w 831272"/>
              <a:gd name="connsiteY10" fmla="*/ 595746 h 595746"/>
              <a:gd name="connsiteX11" fmla="*/ 831272 w 831272"/>
              <a:gd name="connsiteY11" fmla="*/ 581891 h 5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272" h="595746">
                <a:moveTo>
                  <a:pt x="0" y="0"/>
                </a:moveTo>
                <a:cubicBezTo>
                  <a:pt x="53609" y="134024"/>
                  <a:pt x="-5565" y="5507"/>
                  <a:pt x="83127" y="138546"/>
                </a:cubicBezTo>
                <a:cubicBezTo>
                  <a:pt x="139375" y="222919"/>
                  <a:pt x="76646" y="171171"/>
                  <a:pt x="152400" y="221673"/>
                </a:cubicBezTo>
                <a:cubicBezTo>
                  <a:pt x="163266" y="243405"/>
                  <a:pt x="188236" y="299073"/>
                  <a:pt x="207818" y="318655"/>
                </a:cubicBezTo>
                <a:cubicBezTo>
                  <a:pt x="219592" y="330429"/>
                  <a:pt x="235527" y="337128"/>
                  <a:pt x="249381" y="346364"/>
                </a:cubicBezTo>
                <a:cubicBezTo>
                  <a:pt x="258617" y="360219"/>
                  <a:pt x="264559" y="376963"/>
                  <a:pt x="277090" y="387928"/>
                </a:cubicBezTo>
                <a:cubicBezTo>
                  <a:pt x="302153" y="409858"/>
                  <a:pt x="360218" y="443346"/>
                  <a:pt x="360218" y="443346"/>
                </a:cubicBezTo>
                <a:cubicBezTo>
                  <a:pt x="415405" y="526127"/>
                  <a:pt x="355136" y="454152"/>
                  <a:pt x="429490" y="498764"/>
                </a:cubicBezTo>
                <a:cubicBezTo>
                  <a:pt x="440691" y="505484"/>
                  <a:pt x="445999" y="519752"/>
                  <a:pt x="457200" y="526473"/>
                </a:cubicBezTo>
                <a:cubicBezTo>
                  <a:pt x="483439" y="542216"/>
                  <a:pt x="565097" y="551383"/>
                  <a:pt x="581890" y="554182"/>
                </a:cubicBezTo>
                <a:cubicBezTo>
                  <a:pt x="685067" y="588574"/>
                  <a:pt x="685429" y="595746"/>
                  <a:pt x="817418" y="595746"/>
                </a:cubicBezTo>
                <a:cubicBezTo>
                  <a:pt x="823949" y="595746"/>
                  <a:pt x="826654" y="586509"/>
                  <a:pt x="831272" y="58189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3" b="16194"/>
          <a:stretch/>
        </p:blipFill>
        <p:spPr bwMode="auto">
          <a:xfrm>
            <a:off x="1206766" y="4293725"/>
            <a:ext cx="7620000" cy="24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4908" y="3136996"/>
            <a:ext cx="309918" cy="4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390001" y="3582711"/>
            <a:ext cx="158736" cy="147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1033" y="3145065"/>
            <a:ext cx="309918" cy="4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746544" y="3875189"/>
            <a:ext cx="158736" cy="147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8303" y="2580593"/>
            <a:ext cx="3330190" cy="1674145"/>
          </a:xfrm>
          <a:prstGeom prst="rect">
            <a:avLst/>
          </a:prstGeom>
          <a:noFill/>
          <a:ln/>
        </p:spPr>
      </p:pic>
      <p:sp>
        <p:nvSpPr>
          <p:cNvPr id="19" name="TextBox 18"/>
          <p:cNvSpPr txBox="1"/>
          <p:nvPr/>
        </p:nvSpPr>
        <p:spPr>
          <a:xfrm>
            <a:off x="379444" y="5096258"/>
            <a:ext cx="20211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system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51696" y="5585897"/>
            <a:ext cx="604192" cy="328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90785" y="5592950"/>
            <a:ext cx="21973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Always F&lt;0, pulls ball to coil</a:t>
            </a:r>
          </a:p>
        </p:txBody>
      </p:sp>
    </p:spTree>
    <p:extLst>
      <p:ext uri="{BB962C8B-B14F-4D97-AF65-F5344CB8AC3E}">
        <p14:creationId xmlns:p14="http://schemas.microsoft.com/office/powerpoint/2010/main" val="14123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776" y="847718"/>
            <a:ext cx="1905000" cy="22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7200" y="760185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081" y="1634540"/>
            <a:ext cx="28890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(Mechanical Sub-system)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6907" y="2037714"/>
            <a:ext cx="673677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037714"/>
            <a:ext cx="673677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5400584" y="2364481"/>
            <a:ext cx="6192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693477" y="2364481"/>
            <a:ext cx="85975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5" idx="2"/>
          </p:cNvCxnSpPr>
          <p:nvPr/>
        </p:nvCxnSpPr>
        <p:spPr>
          <a:xfrm rot="5400000">
            <a:off x="5221384" y="2228811"/>
            <a:ext cx="304800" cy="620075"/>
          </a:xfrm>
          <a:prstGeom prst="bentConnector3">
            <a:avLst>
              <a:gd name="adj1" fmla="val 17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5" idx="2"/>
          </p:cNvCxnSpPr>
          <p:nvPr/>
        </p:nvCxnSpPr>
        <p:spPr>
          <a:xfrm rot="5400000">
            <a:off x="5889915" y="1524003"/>
            <a:ext cx="341077" cy="1993413"/>
          </a:xfrm>
          <a:prstGeom prst="bentConnector3">
            <a:avLst>
              <a:gd name="adj1" fmla="val 2422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37321" y="2350171"/>
            <a:ext cx="85975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41222"/>
              </p:ext>
            </p:extLst>
          </p:nvPr>
        </p:nvGraphicFramePr>
        <p:xfrm>
          <a:off x="5455760" y="2047807"/>
          <a:ext cx="5429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5" imgW="279360" imgH="190440" progId="Equation.DSMT4">
                  <p:embed/>
                </p:oleObj>
              </mc:Choice>
              <mc:Fallback>
                <p:oleObj name="Equation" r:id="rId5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760" y="2047807"/>
                        <a:ext cx="542925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732909"/>
              </p:ext>
            </p:extLst>
          </p:nvPr>
        </p:nvGraphicFramePr>
        <p:xfrm>
          <a:off x="6782830" y="2037714"/>
          <a:ext cx="5429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Equation" r:id="rId7" imgW="279360" imgH="190440" progId="Equation.DSMT4">
                  <p:embed/>
                </p:oleObj>
              </mc:Choice>
              <mc:Fallback>
                <p:oleObj name="Equation" r:id="rId7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830" y="2037714"/>
                        <a:ext cx="542925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30242"/>
              </p:ext>
            </p:extLst>
          </p:nvPr>
        </p:nvGraphicFramePr>
        <p:xfrm>
          <a:off x="3932344" y="1988903"/>
          <a:ext cx="5667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Equation" r:id="rId9" imgW="291960" imgH="215640" progId="Equation.DSMT4">
                  <p:embed/>
                </p:oleObj>
              </mc:Choice>
              <mc:Fallback>
                <p:oleObj name="Equation" r:id="rId9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344" y="1988903"/>
                        <a:ext cx="566737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1981" y="478386"/>
            <a:ext cx="252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have we achieved?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3484552"/>
            <a:ext cx="174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we finished?</a:t>
            </a:r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3231" r="19451" b="52982"/>
          <a:stretch/>
        </p:blipFill>
        <p:spPr bwMode="auto">
          <a:xfrm>
            <a:off x="647530" y="3874328"/>
            <a:ext cx="4026247" cy="22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val 74"/>
          <p:cNvSpPr/>
          <p:nvPr/>
        </p:nvSpPr>
        <p:spPr>
          <a:xfrm>
            <a:off x="2296772" y="3679704"/>
            <a:ext cx="2705205" cy="18611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085451" y="4425596"/>
            <a:ext cx="354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Depends on how we create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5" grpId="0" animBg="1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4"/>
          <a:stretch/>
        </p:blipFill>
        <p:spPr bwMode="auto">
          <a:xfrm>
            <a:off x="310998" y="2600788"/>
            <a:ext cx="7543800" cy="257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6"/>
          <a:stretch/>
        </p:blipFill>
        <p:spPr bwMode="auto">
          <a:xfrm>
            <a:off x="290945" y="5285509"/>
            <a:ext cx="8626533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2"/>
          <a:stretch/>
        </p:blipFill>
        <p:spPr bwMode="auto">
          <a:xfrm>
            <a:off x="503079" y="204256"/>
            <a:ext cx="7620000" cy="87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28718" y="974363"/>
            <a:ext cx="3339600" cy="2024979"/>
            <a:chOff x="7537938" y="52581"/>
            <a:chExt cx="3339600" cy="2024979"/>
          </a:xfrm>
        </p:grpSpPr>
        <p:sp>
          <p:nvSpPr>
            <p:cNvPr id="5" name="Rectangle 4"/>
            <p:cNvSpPr/>
            <p:nvPr/>
          </p:nvSpPr>
          <p:spPr>
            <a:xfrm>
              <a:off x="8534400" y="154975"/>
              <a:ext cx="1899138" cy="19225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6962598"/>
                </p:ext>
              </p:extLst>
            </p:nvPr>
          </p:nvGraphicFramePr>
          <p:xfrm>
            <a:off x="9301163" y="1060450"/>
            <a:ext cx="806450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8" name="Equation" r:id="rId6" imgW="241200" imgH="203040" progId="Equation.DSMT4">
                    <p:embed/>
                  </p:oleObj>
                </mc:Choice>
                <mc:Fallback>
                  <p:oleObj name="Equation" r:id="rId6" imgW="24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1163" y="1060450"/>
                          <a:ext cx="806450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0338776" y="679278"/>
              <a:ext cx="165100" cy="628650"/>
              <a:chOff x="1143426" y="1587814"/>
              <a:chExt cx="164054" cy="62833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43426" y="1587814"/>
                <a:ext cx="164054" cy="6283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149253" y="1607995"/>
                <a:ext cx="152400" cy="590550"/>
                <a:chOff x="1142021" y="1607995"/>
                <a:chExt cx="152400" cy="59055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1142021" y="1676194"/>
                  <a:ext cx="152400" cy="457015"/>
                  <a:chOff x="1142021" y="1676194"/>
                  <a:chExt cx="152400" cy="457015"/>
                </a:xfrm>
              </p:grpSpPr>
              <p:grpSp>
                <p:nvGrpSpPr>
                  <p:cNvPr id="1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142021" y="1676194"/>
                    <a:ext cx="152400" cy="457015"/>
                    <a:chOff x="818171" y="1669844"/>
                    <a:chExt cx="152400" cy="457015"/>
                  </a:xfrm>
                </p:grpSpPr>
                <p:sp>
                  <p:nvSpPr>
                    <p:cNvPr id="17" name="Line 13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818171" y="1669844"/>
                      <a:ext cx="152400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18" name="Line 13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818171" y="1822182"/>
                      <a:ext cx="152400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19" name="Line 13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818171" y="1974520"/>
                      <a:ext cx="152400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0" name="Line 13"/>
                    <p:cNvSpPr>
                      <a:spLocks noChangeShapeType="1"/>
                    </p:cNvSpPr>
                    <p:nvPr/>
                  </p:nvSpPr>
                  <p:spPr bwMode="auto">
                    <a:xfrm rot="1800000">
                      <a:off x="818171" y="2126859"/>
                      <a:ext cx="152400" cy="0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>
                        <a:latin typeface="+mn-lt"/>
                      </a:endParaRPr>
                    </a:p>
                  </p:txBody>
                </p:sp>
              </p:grpSp>
              <p:sp>
                <p:nvSpPr>
                  <p:cNvPr id="14" name="Line 13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1142021" y="1752332"/>
                    <a:ext cx="15240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5" name="Line 13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1142021" y="1904670"/>
                    <a:ext cx="15240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6" name="Line 13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1142021" y="2057009"/>
                    <a:ext cx="152400" cy="0"/>
                  </a:xfrm>
                  <a:prstGeom prst="lin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latin typeface="+mn-lt"/>
                    </a:endParaRPr>
                  </a:p>
                </p:txBody>
              </p:sp>
            </p:grpSp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 rot="19380000" flipH="1">
                  <a:off x="1210218" y="2198545"/>
                  <a:ext cx="82296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2" name="Line 13"/>
                <p:cNvSpPr>
                  <a:spLocks noChangeShapeType="1"/>
                </p:cNvSpPr>
                <p:nvPr/>
              </p:nvSpPr>
              <p:spPr bwMode="auto">
                <a:xfrm rot="19380000" flipH="1">
                  <a:off x="1143543" y="1607995"/>
                  <a:ext cx="82296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8222395" y="801393"/>
              <a:ext cx="609600" cy="696913"/>
              <a:chOff x="261536" y="3169467"/>
              <a:chExt cx="609600" cy="695935"/>
            </a:xfrm>
          </p:grpSpPr>
          <p:grpSp>
            <p:nvGrpSpPr>
              <p:cNvPr id="22" name="Group 34"/>
              <p:cNvGrpSpPr>
                <a:grpSpLocks/>
              </p:cNvGrpSpPr>
              <p:nvPr/>
            </p:nvGrpSpPr>
            <p:grpSpPr bwMode="auto">
              <a:xfrm>
                <a:off x="261536" y="3169467"/>
                <a:ext cx="609600" cy="695935"/>
                <a:chOff x="3984072" y="1477957"/>
                <a:chExt cx="609600" cy="695935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3984072" y="1515214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121202" y="1477957"/>
                  <a:ext cx="364202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tIns="0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>
                      <a:latin typeface="+mn-lt"/>
                    </a:rPr>
                    <a:t>+</a:t>
                  </a:r>
                </a:p>
              </p:txBody>
            </p:sp>
            <p:sp>
              <p:nvSpPr>
                <p:cNvPr id="26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145332" y="1804560"/>
                  <a:ext cx="2872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tIns="0" bIns="0" anchor="b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>
                      <a:latin typeface="+mn-lt"/>
                    </a:rPr>
                    <a:t>-</a:t>
                  </a:r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>
                <a:off x="375836" y="3431037"/>
                <a:ext cx="381000" cy="212426"/>
              </a:xfrm>
              <a:custGeom>
                <a:avLst/>
                <a:gdLst>
                  <a:gd name="connsiteX0" fmla="*/ 0 w 429151"/>
                  <a:gd name="connsiteY0" fmla="*/ 104248 h 228132"/>
                  <a:gd name="connsiteX1" fmla="*/ 106587 w 429151"/>
                  <a:gd name="connsiteY1" fmla="*/ 467 h 228132"/>
                  <a:gd name="connsiteX2" fmla="*/ 213173 w 429151"/>
                  <a:gd name="connsiteY2" fmla="*/ 107053 h 228132"/>
                  <a:gd name="connsiteX3" fmla="*/ 316955 w 429151"/>
                  <a:gd name="connsiteY3" fmla="*/ 227664 h 228132"/>
                  <a:gd name="connsiteX4" fmla="*/ 429151 w 429151"/>
                  <a:gd name="connsiteY4" fmla="*/ 104248 h 228132"/>
                  <a:gd name="connsiteX0" fmla="*/ 0 w 429151"/>
                  <a:gd name="connsiteY0" fmla="*/ 104248 h 228132"/>
                  <a:gd name="connsiteX1" fmla="*/ 106587 w 429151"/>
                  <a:gd name="connsiteY1" fmla="*/ 467 h 228132"/>
                  <a:gd name="connsiteX2" fmla="*/ 213173 w 429151"/>
                  <a:gd name="connsiteY2" fmla="*/ 107053 h 228132"/>
                  <a:gd name="connsiteX3" fmla="*/ 316955 w 429151"/>
                  <a:gd name="connsiteY3" fmla="*/ 227664 h 228132"/>
                  <a:gd name="connsiteX4" fmla="*/ 429151 w 429151"/>
                  <a:gd name="connsiteY4" fmla="*/ 104248 h 228132"/>
                  <a:gd name="connsiteX0" fmla="*/ 0 w 429151"/>
                  <a:gd name="connsiteY0" fmla="*/ 104248 h 228132"/>
                  <a:gd name="connsiteX1" fmla="*/ 106587 w 429151"/>
                  <a:gd name="connsiteY1" fmla="*/ 467 h 228132"/>
                  <a:gd name="connsiteX2" fmla="*/ 213173 w 429151"/>
                  <a:gd name="connsiteY2" fmla="*/ 107053 h 228132"/>
                  <a:gd name="connsiteX3" fmla="*/ 316955 w 429151"/>
                  <a:gd name="connsiteY3" fmla="*/ 227664 h 228132"/>
                  <a:gd name="connsiteX4" fmla="*/ 429151 w 429151"/>
                  <a:gd name="connsiteY4" fmla="*/ 104248 h 22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51" h="228132">
                    <a:moveTo>
                      <a:pt x="0" y="104248"/>
                    </a:moveTo>
                    <a:cubicBezTo>
                      <a:pt x="35529" y="52124"/>
                      <a:pt x="71058" y="0"/>
                      <a:pt x="106587" y="467"/>
                    </a:cubicBezTo>
                    <a:cubicBezTo>
                      <a:pt x="142116" y="934"/>
                      <a:pt x="180917" y="60773"/>
                      <a:pt x="213173" y="107053"/>
                    </a:cubicBezTo>
                    <a:cubicBezTo>
                      <a:pt x="248234" y="156139"/>
                      <a:pt x="280959" y="228132"/>
                      <a:pt x="316955" y="227664"/>
                    </a:cubicBezTo>
                    <a:cubicBezTo>
                      <a:pt x="352951" y="227197"/>
                      <a:pt x="391051" y="165722"/>
                      <a:pt x="429151" y="104248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537938" y="870082"/>
              <a:ext cx="79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n-lt"/>
                </a:rPr>
                <a:t>v(t)</a:t>
              </a:r>
              <a:endParaRPr lang="en-US" sz="2400" i="1" dirty="0">
                <a:latin typeface="+mn-lt"/>
              </a:endParaRPr>
            </a:p>
          </p:txBody>
        </p:sp>
        <p:grpSp>
          <p:nvGrpSpPr>
            <p:cNvPr id="28" name="Group 80"/>
            <p:cNvGrpSpPr>
              <a:grpSpLocks/>
            </p:cNvGrpSpPr>
            <p:nvPr/>
          </p:nvGrpSpPr>
          <p:grpSpPr bwMode="auto">
            <a:xfrm>
              <a:off x="9890733" y="441214"/>
              <a:ext cx="563556" cy="1237792"/>
              <a:chOff x="7735607" y="1268552"/>
              <a:chExt cx="563608" cy="1237141"/>
            </a:xfrm>
          </p:grpSpPr>
          <p:sp>
            <p:nvSpPr>
              <p:cNvPr id="29" name="TextBox 22"/>
              <p:cNvSpPr txBox="1">
                <a:spLocks noChangeArrowheads="1"/>
              </p:cNvSpPr>
              <p:nvPr/>
            </p:nvSpPr>
            <p:spPr bwMode="auto">
              <a:xfrm>
                <a:off x="7934090" y="1268552"/>
                <a:ext cx="365125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tIns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30" name="TextBox 23"/>
              <p:cNvSpPr txBox="1">
                <a:spLocks noChangeArrowheads="1"/>
              </p:cNvSpPr>
              <p:nvPr/>
            </p:nvSpPr>
            <p:spPr bwMode="auto">
              <a:xfrm>
                <a:off x="7979352" y="2136361"/>
                <a:ext cx="2873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0" bIns="0" anchor="b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31" name="TextBox 45"/>
              <p:cNvSpPr txBox="1">
                <a:spLocks noChangeArrowheads="1"/>
              </p:cNvSpPr>
              <p:nvPr/>
            </p:nvSpPr>
            <p:spPr bwMode="auto">
              <a:xfrm>
                <a:off x="7735607" y="1680620"/>
                <a:ext cx="544155" cy="39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FF0000"/>
                    </a:solidFill>
                    <a:latin typeface="+mn-lt"/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latin typeface="+mn-lt"/>
                  </a:rPr>
                  <a:t>R</a:t>
                </a:r>
                <a:endParaRPr lang="en-US" sz="2000" i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535778" y="90659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+mn-lt"/>
                </a:rPr>
                <a:t>R</a:t>
              </a:r>
              <a:endParaRPr lang="en-US" sz="2000" i="1" dirty="0">
                <a:latin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8894418" y="559481"/>
              <a:ext cx="1188721" cy="1223013"/>
            </a:xfrm>
            <a:custGeom>
              <a:avLst/>
              <a:gdLst>
                <a:gd name="connsiteX0" fmla="*/ 0 w 1188720"/>
                <a:gd name="connsiteY0" fmla="*/ 611506 h 1223011"/>
                <a:gd name="connsiteX1" fmla="*/ 168152 w 1188720"/>
                <a:gd name="connsiteY1" fmla="*/ 185297 h 1223011"/>
                <a:gd name="connsiteX2" fmla="*/ 594361 w 1188720"/>
                <a:gd name="connsiteY2" fmla="*/ 0 h 1223011"/>
                <a:gd name="connsiteX3" fmla="*/ 1020570 w 1188720"/>
                <a:gd name="connsiteY3" fmla="*/ 185298 h 1223011"/>
                <a:gd name="connsiteX4" fmla="*/ 1188721 w 1188720"/>
                <a:gd name="connsiteY4" fmla="*/ 611507 h 1223011"/>
                <a:gd name="connsiteX5" fmla="*/ 1020570 w 1188720"/>
                <a:gd name="connsiteY5" fmla="*/ 1037716 h 1223011"/>
                <a:gd name="connsiteX6" fmla="*/ 594361 w 1188720"/>
                <a:gd name="connsiteY6" fmla="*/ 1223013 h 1223011"/>
                <a:gd name="connsiteX7" fmla="*/ 168152 w 1188720"/>
                <a:gd name="connsiteY7" fmla="*/ 1037715 h 1223011"/>
                <a:gd name="connsiteX8" fmla="*/ 1 w 1188720"/>
                <a:gd name="connsiteY8" fmla="*/ 611506 h 1223011"/>
                <a:gd name="connsiteX9" fmla="*/ 0 w 1188720"/>
                <a:gd name="connsiteY9" fmla="*/ 611506 h 1223011"/>
                <a:gd name="connsiteX0" fmla="*/ 168152 w 1188721"/>
                <a:gd name="connsiteY0" fmla="*/ 185297 h 1223013"/>
                <a:gd name="connsiteX1" fmla="*/ 594361 w 1188721"/>
                <a:gd name="connsiteY1" fmla="*/ 0 h 1223013"/>
                <a:gd name="connsiteX2" fmla="*/ 1020570 w 1188721"/>
                <a:gd name="connsiteY2" fmla="*/ 185298 h 1223013"/>
                <a:gd name="connsiteX3" fmla="*/ 1188721 w 1188721"/>
                <a:gd name="connsiteY3" fmla="*/ 611507 h 1223013"/>
                <a:gd name="connsiteX4" fmla="*/ 1020570 w 1188721"/>
                <a:gd name="connsiteY4" fmla="*/ 1037716 h 1223013"/>
                <a:gd name="connsiteX5" fmla="*/ 594361 w 1188721"/>
                <a:gd name="connsiteY5" fmla="*/ 1223013 h 1223013"/>
                <a:gd name="connsiteX6" fmla="*/ 168152 w 1188721"/>
                <a:gd name="connsiteY6" fmla="*/ 1037715 h 1223013"/>
                <a:gd name="connsiteX7" fmla="*/ 1 w 1188721"/>
                <a:gd name="connsiteY7" fmla="*/ 611506 h 1223013"/>
                <a:gd name="connsiteX8" fmla="*/ 0 w 1188721"/>
                <a:gd name="connsiteY8" fmla="*/ 611506 h 1223013"/>
                <a:gd name="connsiteX9" fmla="*/ 259592 w 1188721"/>
                <a:gd name="connsiteY9" fmla="*/ 276737 h 1223013"/>
                <a:gd name="connsiteX0" fmla="*/ 168152 w 1188721"/>
                <a:gd name="connsiteY0" fmla="*/ 185297 h 1223013"/>
                <a:gd name="connsiteX1" fmla="*/ 594361 w 1188721"/>
                <a:gd name="connsiteY1" fmla="*/ 0 h 1223013"/>
                <a:gd name="connsiteX2" fmla="*/ 1020570 w 1188721"/>
                <a:gd name="connsiteY2" fmla="*/ 185298 h 1223013"/>
                <a:gd name="connsiteX3" fmla="*/ 1188721 w 1188721"/>
                <a:gd name="connsiteY3" fmla="*/ 611507 h 1223013"/>
                <a:gd name="connsiteX4" fmla="*/ 1020570 w 1188721"/>
                <a:gd name="connsiteY4" fmla="*/ 1037716 h 1223013"/>
                <a:gd name="connsiteX5" fmla="*/ 594361 w 1188721"/>
                <a:gd name="connsiteY5" fmla="*/ 1223013 h 1223013"/>
                <a:gd name="connsiteX6" fmla="*/ 168152 w 1188721"/>
                <a:gd name="connsiteY6" fmla="*/ 1037715 h 1223013"/>
                <a:gd name="connsiteX7" fmla="*/ 1 w 1188721"/>
                <a:gd name="connsiteY7" fmla="*/ 611506 h 1223013"/>
                <a:gd name="connsiteX8" fmla="*/ 0 w 1188721"/>
                <a:gd name="connsiteY8" fmla="*/ 611506 h 12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21" h="1223013">
                  <a:moveTo>
                    <a:pt x="168152" y="185297"/>
                  </a:moveTo>
                  <a:cubicBezTo>
                    <a:pt x="280063" y="66837"/>
                    <a:pt x="433797" y="0"/>
                    <a:pt x="594361" y="0"/>
                  </a:cubicBezTo>
                  <a:cubicBezTo>
                    <a:pt x="754926" y="0"/>
                    <a:pt x="908659" y="66837"/>
                    <a:pt x="1020570" y="185298"/>
                  </a:cubicBezTo>
                  <a:cubicBezTo>
                    <a:pt x="1128398" y="299438"/>
                    <a:pt x="1188721" y="452336"/>
                    <a:pt x="1188721" y="611507"/>
                  </a:cubicBezTo>
                  <a:cubicBezTo>
                    <a:pt x="1188721" y="770678"/>
                    <a:pt x="1128398" y="923576"/>
                    <a:pt x="1020570" y="1037716"/>
                  </a:cubicBezTo>
                  <a:cubicBezTo>
                    <a:pt x="908659" y="1156176"/>
                    <a:pt x="754926" y="1223013"/>
                    <a:pt x="594361" y="1223013"/>
                  </a:cubicBezTo>
                  <a:cubicBezTo>
                    <a:pt x="433796" y="1223013"/>
                    <a:pt x="280063" y="1156176"/>
                    <a:pt x="168152" y="1037715"/>
                  </a:cubicBezTo>
                  <a:cubicBezTo>
                    <a:pt x="60323" y="923575"/>
                    <a:pt x="1" y="770677"/>
                    <a:pt x="1" y="611506"/>
                  </a:cubicBezTo>
                  <a:lnTo>
                    <a:pt x="0" y="611506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180"/>
            <p:cNvGrpSpPr>
              <a:grpSpLocks/>
            </p:cNvGrpSpPr>
            <p:nvPr/>
          </p:nvGrpSpPr>
          <p:grpSpPr bwMode="auto">
            <a:xfrm rot="16200000">
              <a:off x="9374188" y="-177607"/>
              <a:ext cx="204787" cy="665163"/>
              <a:chOff x="216694" y="3387852"/>
              <a:chExt cx="204786" cy="665481"/>
            </a:xfrm>
          </p:grpSpPr>
          <p:sp>
            <p:nvSpPr>
              <p:cNvPr id="35" name="Rectangle 88"/>
              <p:cNvSpPr>
                <a:spLocks noChangeArrowheads="1"/>
              </p:cNvSpPr>
              <p:nvPr/>
            </p:nvSpPr>
            <p:spPr bwMode="auto">
              <a:xfrm>
                <a:off x="216694" y="3400558"/>
                <a:ext cx="204786" cy="64801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36" name="Group 179"/>
              <p:cNvGrpSpPr>
                <a:grpSpLocks/>
              </p:cNvGrpSpPr>
              <p:nvPr/>
            </p:nvGrpSpPr>
            <p:grpSpPr bwMode="auto">
              <a:xfrm>
                <a:off x="226219" y="3387852"/>
                <a:ext cx="179386" cy="665481"/>
                <a:chOff x="226219" y="3387852"/>
                <a:chExt cx="179386" cy="665481"/>
              </a:xfrm>
            </p:grpSpPr>
            <p:cxnSp>
              <p:nvCxnSpPr>
                <p:cNvPr id="37" name="Straight Connector 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5372" y="4039617"/>
                  <a:ext cx="2743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38" name="Group 177"/>
                <p:cNvGrpSpPr>
                  <a:grpSpLocks/>
                </p:cNvGrpSpPr>
                <p:nvPr/>
              </p:nvGrpSpPr>
              <p:grpSpPr bwMode="auto">
                <a:xfrm>
                  <a:off x="226219" y="3410091"/>
                  <a:ext cx="179386" cy="624186"/>
                  <a:chOff x="91643" y="3436336"/>
                  <a:chExt cx="269848" cy="778419"/>
                </a:xfrm>
              </p:grpSpPr>
              <p:grpSp>
                <p:nvGrpSpPr>
                  <p:cNvPr id="4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91643" y="3628463"/>
                    <a:ext cx="269847" cy="132707"/>
                    <a:chOff x="2782874" y="2794898"/>
                    <a:chExt cx="814960" cy="221603"/>
                  </a:xfrm>
                </p:grpSpPr>
                <p:sp>
                  <p:nvSpPr>
                    <p:cNvPr id="55" name="Freeform 54"/>
                    <p:cNvSpPr/>
                    <p:nvPr/>
                  </p:nvSpPr>
                  <p:spPr>
                    <a:xfrm flipV="1">
                      <a:off x="2782874" y="2794898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6" name="Freeform 55"/>
                    <p:cNvSpPr/>
                    <p:nvPr/>
                  </p:nvSpPr>
                  <p:spPr>
                    <a:xfrm>
                      <a:off x="2782874" y="2847818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41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91643" y="3753249"/>
                    <a:ext cx="269847" cy="132709"/>
                    <a:chOff x="2782874" y="2795973"/>
                    <a:chExt cx="814960" cy="221606"/>
                  </a:xfrm>
                </p:grpSpPr>
                <p:sp>
                  <p:nvSpPr>
                    <p:cNvPr id="53" name="Freeform 52"/>
                    <p:cNvSpPr/>
                    <p:nvPr/>
                  </p:nvSpPr>
                  <p:spPr>
                    <a:xfrm flipV="1">
                      <a:off x="2782874" y="2795973"/>
                      <a:ext cx="814960" cy="168685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4" name="Freeform 53"/>
                    <p:cNvSpPr/>
                    <p:nvPr/>
                  </p:nvSpPr>
                  <p:spPr>
                    <a:xfrm>
                      <a:off x="2782874" y="2848894"/>
                      <a:ext cx="814960" cy="168685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42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91643" y="3866147"/>
                    <a:ext cx="269847" cy="132707"/>
                    <a:chOff x="2782874" y="2795744"/>
                    <a:chExt cx="814960" cy="221603"/>
                  </a:xfrm>
                </p:grpSpPr>
                <p:sp>
                  <p:nvSpPr>
                    <p:cNvPr id="51" name="Freeform 50"/>
                    <p:cNvSpPr/>
                    <p:nvPr/>
                  </p:nvSpPr>
                  <p:spPr>
                    <a:xfrm flipV="1">
                      <a:off x="2782874" y="2795744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2" name="Freeform 51"/>
                    <p:cNvSpPr/>
                    <p:nvPr/>
                  </p:nvSpPr>
                  <p:spPr>
                    <a:xfrm>
                      <a:off x="2782874" y="2848664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43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1643" y="3996874"/>
                    <a:ext cx="269847" cy="132707"/>
                    <a:chOff x="2782874" y="2794944"/>
                    <a:chExt cx="814960" cy="221603"/>
                  </a:xfrm>
                </p:grpSpPr>
                <p:sp>
                  <p:nvSpPr>
                    <p:cNvPr id="49" name="Freeform 48"/>
                    <p:cNvSpPr/>
                    <p:nvPr/>
                  </p:nvSpPr>
                  <p:spPr>
                    <a:xfrm flipV="1">
                      <a:off x="2782874" y="2794944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2782874" y="2847864"/>
                      <a:ext cx="814960" cy="168683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44" name="Freeform 43"/>
                  <p:cNvSpPr/>
                  <p:nvPr/>
                </p:nvSpPr>
                <p:spPr>
                  <a:xfrm>
                    <a:off x="234926" y="3436336"/>
                    <a:ext cx="126565" cy="97055"/>
                  </a:xfrm>
                  <a:custGeom>
                    <a:avLst/>
                    <a:gdLst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10104"/>
                      <a:gd name="connsiteY0" fmla="*/ 52279 h 117382"/>
                      <a:gd name="connsiteX1" fmla="*/ 100613 w 210104"/>
                      <a:gd name="connsiteY1" fmla="*/ 4932 h 117382"/>
                      <a:gd name="connsiteX2" fmla="*/ 207145 w 210104"/>
                      <a:gd name="connsiteY2" fmla="*/ 75953 h 117382"/>
                      <a:gd name="connsiteX3" fmla="*/ 207145 w 210104"/>
                      <a:gd name="connsiteY3" fmla="*/ 117382 h 117382"/>
                      <a:gd name="connsiteX0" fmla="*/ 0 w 210104"/>
                      <a:gd name="connsiteY0" fmla="*/ 52279 h 117382"/>
                      <a:gd name="connsiteX1" fmla="*/ 100613 w 210104"/>
                      <a:gd name="connsiteY1" fmla="*/ 4932 h 117382"/>
                      <a:gd name="connsiteX2" fmla="*/ 207145 w 210104"/>
                      <a:gd name="connsiteY2" fmla="*/ 75953 h 117382"/>
                      <a:gd name="connsiteX3" fmla="*/ 207145 w 210104"/>
                      <a:gd name="connsiteY3" fmla="*/ 117382 h 117382"/>
                      <a:gd name="connsiteX0" fmla="*/ 0 w 210104"/>
                      <a:gd name="connsiteY0" fmla="*/ 47347 h 112450"/>
                      <a:gd name="connsiteX1" fmla="*/ 100613 w 210104"/>
                      <a:gd name="connsiteY1" fmla="*/ 0 h 112450"/>
                      <a:gd name="connsiteX2" fmla="*/ 207145 w 210104"/>
                      <a:gd name="connsiteY2" fmla="*/ 71021 h 112450"/>
                      <a:gd name="connsiteX3" fmla="*/ 207145 w 210104"/>
                      <a:gd name="connsiteY3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8764"/>
                      <a:gd name="connsiteY0" fmla="*/ 47347 h 112450"/>
                      <a:gd name="connsiteX1" fmla="*/ 100613 w 208764"/>
                      <a:gd name="connsiteY1" fmla="*/ 0 h 112450"/>
                      <a:gd name="connsiteX2" fmla="*/ 207145 w 208764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0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3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6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6361 h 140029"/>
                      <a:gd name="connsiteX1" fmla="*/ 100613 w 207145"/>
                      <a:gd name="connsiteY1" fmla="*/ 27579 h 140029"/>
                      <a:gd name="connsiteX2" fmla="*/ 207145 w 207145"/>
                      <a:gd name="connsiteY2" fmla="*/ 140029 h 140029"/>
                      <a:gd name="connsiteX0" fmla="*/ 0 w 207145"/>
                      <a:gd name="connsiteY0" fmla="*/ 27310 h 120978"/>
                      <a:gd name="connsiteX1" fmla="*/ 100613 w 207145"/>
                      <a:gd name="connsiteY1" fmla="*/ 8528 h 120978"/>
                      <a:gd name="connsiteX2" fmla="*/ 207145 w 207145"/>
                      <a:gd name="connsiteY2" fmla="*/ 120978 h 120978"/>
                      <a:gd name="connsiteX0" fmla="*/ 0 w 207145"/>
                      <a:gd name="connsiteY0" fmla="*/ 27310 h 120978"/>
                      <a:gd name="connsiteX1" fmla="*/ 100613 w 207145"/>
                      <a:gd name="connsiteY1" fmla="*/ 8528 h 120978"/>
                      <a:gd name="connsiteX2" fmla="*/ 207145 w 207145"/>
                      <a:gd name="connsiteY2" fmla="*/ 120978 h 120978"/>
                      <a:gd name="connsiteX0" fmla="*/ 15842 w 222987"/>
                      <a:gd name="connsiteY0" fmla="*/ 34443 h 128111"/>
                      <a:gd name="connsiteX1" fmla="*/ 16769 w 222987"/>
                      <a:gd name="connsiteY1" fmla="*/ 34146 h 128111"/>
                      <a:gd name="connsiteX2" fmla="*/ 116455 w 222987"/>
                      <a:gd name="connsiteY2" fmla="*/ 15661 h 128111"/>
                      <a:gd name="connsiteX3" fmla="*/ 222987 w 222987"/>
                      <a:gd name="connsiteY3" fmla="*/ 128111 h 128111"/>
                      <a:gd name="connsiteX0" fmla="*/ 31819 w 238964"/>
                      <a:gd name="connsiteY0" fmla="*/ 34443 h 128111"/>
                      <a:gd name="connsiteX1" fmla="*/ 16769 w 238964"/>
                      <a:gd name="connsiteY1" fmla="*/ 45682 h 128111"/>
                      <a:gd name="connsiteX2" fmla="*/ 132432 w 238964"/>
                      <a:gd name="connsiteY2" fmla="*/ 15661 h 128111"/>
                      <a:gd name="connsiteX3" fmla="*/ 238964 w 238964"/>
                      <a:gd name="connsiteY3" fmla="*/ 128111 h 128111"/>
                      <a:gd name="connsiteX0" fmla="*/ 31819 w 238964"/>
                      <a:gd name="connsiteY0" fmla="*/ 34443 h 128111"/>
                      <a:gd name="connsiteX1" fmla="*/ 16769 w 238964"/>
                      <a:gd name="connsiteY1" fmla="*/ 45682 h 128111"/>
                      <a:gd name="connsiteX2" fmla="*/ 132432 w 238964"/>
                      <a:gd name="connsiteY2" fmla="*/ 15661 h 128111"/>
                      <a:gd name="connsiteX3" fmla="*/ 238964 w 238964"/>
                      <a:gd name="connsiteY3" fmla="*/ 128111 h 128111"/>
                      <a:gd name="connsiteX0" fmla="*/ 4766 w 226961"/>
                      <a:gd name="connsiteY0" fmla="*/ 45682 h 128111"/>
                      <a:gd name="connsiteX1" fmla="*/ 120429 w 226961"/>
                      <a:gd name="connsiteY1" fmla="*/ 15661 h 128111"/>
                      <a:gd name="connsiteX2" fmla="*/ 226961 w 226961"/>
                      <a:gd name="connsiteY2" fmla="*/ 128111 h 128111"/>
                      <a:gd name="connsiteX0" fmla="*/ 1987 w 224182"/>
                      <a:gd name="connsiteY0" fmla="*/ 45682 h 128111"/>
                      <a:gd name="connsiteX1" fmla="*/ 117650 w 224182"/>
                      <a:gd name="connsiteY1" fmla="*/ 15661 h 128111"/>
                      <a:gd name="connsiteX2" fmla="*/ 224182 w 224182"/>
                      <a:gd name="connsiteY2" fmla="*/ 128111 h 128111"/>
                      <a:gd name="connsiteX0" fmla="*/ 1987 w 224182"/>
                      <a:gd name="connsiteY0" fmla="*/ 58722 h 141151"/>
                      <a:gd name="connsiteX1" fmla="*/ 105146 w 224182"/>
                      <a:gd name="connsiteY1" fmla="*/ 15661 h 141151"/>
                      <a:gd name="connsiteX2" fmla="*/ 224182 w 224182"/>
                      <a:gd name="connsiteY2" fmla="*/ 141151 h 141151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5124 h 127553"/>
                      <a:gd name="connsiteX1" fmla="*/ 105146 w 224182"/>
                      <a:gd name="connsiteY1" fmla="*/ 2063 h 127553"/>
                      <a:gd name="connsiteX2" fmla="*/ 224182 w 224182"/>
                      <a:gd name="connsiteY2" fmla="*/ 127553 h 127553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4622 h 127051"/>
                      <a:gd name="connsiteX1" fmla="*/ 105146 w 224182"/>
                      <a:gd name="connsiteY1" fmla="*/ 1561 h 127051"/>
                      <a:gd name="connsiteX2" fmla="*/ 224182 w 224182"/>
                      <a:gd name="connsiteY2" fmla="*/ 127051 h 127051"/>
                      <a:gd name="connsiteX0" fmla="*/ 1987 w 224182"/>
                      <a:gd name="connsiteY0" fmla="*/ 44622 h 127051"/>
                      <a:gd name="connsiteX1" fmla="*/ 105146 w 224182"/>
                      <a:gd name="connsiteY1" fmla="*/ 1561 h 127051"/>
                      <a:gd name="connsiteX2" fmla="*/ 224182 w 224182"/>
                      <a:gd name="connsiteY2" fmla="*/ 127051 h 127051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3061 h 125490"/>
                      <a:gd name="connsiteX1" fmla="*/ 105146 w 224182"/>
                      <a:gd name="connsiteY1" fmla="*/ 0 h 125490"/>
                      <a:gd name="connsiteX2" fmla="*/ 224182 w 224182"/>
                      <a:gd name="connsiteY2" fmla="*/ 125490 h 125490"/>
                      <a:gd name="connsiteX0" fmla="*/ 0 w 222195"/>
                      <a:gd name="connsiteY0" fmla="*/ 43061 h 125490"/>
                      <a:gd name="connsiteX1" fmla="*/ 103159 w 222195"/>
                      <a:gd name="connsiteY1" fmla="*/ 0 h 125490"/>
                      <a:gd name="connsiteX2" fmla="*/ 222195 w 222195"/>
                      <a:gd name="connsiteY2" fmla="*/ 125490 h 125490"/>
                      <a:gd name="connsiteX0" fmla="*/ 0 w 222195"/>
                      <a:gd name="connsiteY0" fmla="*/ 34928 h 117357"/>
                      <a:gd name="connsiteX1" fmla="*/ 80930 w 222195"/>
                      <a:gd name="connsiteY1" fmla="*/ 0 h 117357"/>
                      <a:gd name="connsiteX2" fmla="*/ 222195 w 222195"/>
                      <a:gd name="connsiteY2" fmla="*/ 117357 h 117357"/>
                      <a:gd name="connsiteX0" fmla="*/ 0 w 222195"/>
                      <a:gd name="connsiteY0" fmla="*/ 34928 h 117357"/>
                      <a:gd name="connsiteX1" fmla="*/ 80930 w 222195"/>
                      <a:gd name="connsiteY1" fmla="*/ 0 h 117357"/>
                      <a:gd name="connsiteX2" fmla="*/ 222195 w 222195"/>
                      <a:gd name="connsiteY2" fmla="*/ 117357 h 117357"/>
                      <a:gd name="connsiteX0" fmla="*/ 0 w 222195"/>
                      <a:gd name="connsiteY0" fmla="*/ 36282 h 118711"/>
                      <a:gd name="connsiteX1" fmla="*/ 80930 w 222195"/>
                      <a:gd name="connsiteY1" fmla="*/ 1354 h 118711"/>
                      <a:gd name="connsiteX2" fmla="*/ 222195 w 222195"/>
                      <a:gd name="connsiteY2" fmla="*/ 118711 h 118711"/>
                      <a:gd name="connsiteX0" fmla="*/ 0 w 222195"/>
                      <a:gd name="connsiteY0" fmla="*/ 40930 h 123359"/>
                      <a:gd name="connsiteX1" fmla="*/ 80930 w 222195"/>
                      <a:gd name="connsiteY1" fmla="*/ 6002 h 123359"/>
                      <a:gd name="connsiteX2" fmla="*/ 222195 w 222195"/>
                      <a:gd name="connsiteY2" fmla="*/ 123359 h 123359"/>
                      <a:gd name="connsiteX0" fmla="*/ 0 w 222195"/>
                      <a:gd name="connsiteY0" fmla="*/ 33958 h 116387"/>
                      <a:gd name="connsiteX1" fmla="*/ 58701 w 222195"/>
                      <a:gd name="connsiteY1" fmla="*/ 6002 h 116387"/>
                      <a:gd name="connsiteX2" fmla="*/ 222195 w 222195"/>
                      <a:gd name="connsiteY2" fmla="*/ 116387 h 116387"/>
                      <a:gd name="connsiteX0" fmla="*/ 0 w 222195"/>
                      <a:gd name="connsiteY0" fmla="*/ 32215 h 114644"/>
                      <a:gd name="connsiteX1" fmla="*/ 58701 w 222195"/>
                      <a:gd name="connsiteY1" fmla="*/ 4259 h 114644"/>
                      <a:gd name="connsiteX2" fmla="*/ 222195 w 222195"/>
                      <a:gd name="connsiteY2" fmla="*/ 114644 h 114644"/>
                      <a:gd name="connsiteX0" fmla="*/ 0 w 222195"/>
                      <a:gd name="connsiteY0" fmla="*/ 31216 h 124683"/>
                      <a:gd name="connsiteX1" fmla="*/ 58701 w 222195"/>
                      <a:gd name="connsiteY1" fmla="*/ 14298 h 124683"/>
                      <a:gd name="connsiteX2" fmla="*/ 222195 w 222195"/>
                      <a:gd name="connsiteY2" fmla="*/ 124683 h 124683"/>
                      <a:gd name="connsiteX0" fmla="*/ 1293 w 223488"/>
                      <a:gd name="connsiteY0" fmla="*/ 21177 h 114644"/>
                      <a:gd name="connsiteX1" fmla="*/ 59994 w 223488"/>
                      <a:gd name="connsiteY1" fmla="*/ 4259 h 114644"/>
                      <a:gd name="connsiteX2" fmla="*/ 223488 w 223488"/>
                      <a:gd name="connsiteY2" fmla="*/ 114644 h 114644"/>
                      <a:gd name="connsiteX0" fmla="*/ 1293 w 223488"/>
                      <a:gd name="connsiteY0" fmla="*/ 21177 h 114644"/>
                      <a:gd name="connsiteX1" fmla="*/ 116262 w 223488"/>
                      <a:gd name="connsiteY1" fmla="*/ 4259 h 114644"/>
                      <a:gd name="connsiteX2" fmla="*/ 223488 w 223488"/>
                      <a:gd name="connsiteY2" fmla="*/ 114644 h 114644"/>
                      <a:gd name="connsiteX0" fmla="*/ 1293 w 223488"/>
                      <a:gd name="connsiteY0" fmla="*/ 19016 h 112483"/>
                      <a:gd name="connsiteX1" fmla="*/ 116262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2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00979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00979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20015 h 113482"/>
                      <a:gd name="connsiteX1" fmla="*/ 100979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20015 h 113482"/>
                      <a:gd name="connsiteX1" fmla="*/ 100979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20015 h 113482"/>
                      <a:gd name="connsiteX1" fmla="*/ 129460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19016 h 112483"/>
                      <a:gd name="connsiteX1" fmla="*/ 129460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1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1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434 h 112901"/>
                      <a:gd name="connsiteX1" fmla="*/ 116261 w 223488"/>
                      <a:gd name="connsiteY1" fmla="*/ 2516 h 112901"/>
                      <a:gd name="connsiteX2" fmla="*/ 223488 w 223488"/>
                      <a:gd name="connsiteY2" fmla="*/ 112901 h 112901"/>
                      <a:gd name="connsiteX0" fmla="*/ 1293 w 223488"/>
                      <a:gd name="connsiteY0" fmla="*/ 40444 h 75814"/>
                      <a:gd name="connsiteX1" fmla="*/ 116261 w 223488"/>
                      <a:gd name="connsiteY1" fmla="*/ 23526 h 75814"/>
                      <a:gd name="connsiteX2" fmla="*/ 223488 w 223488"/>
                      <a:gd name="connsiteY2" fmla="*/ 75814 h 75814"/>
                      <a:gd name="connsiteX0" fmla="*/ 1293 w 225604"/>
                      <a:gd name="connsiteY0" fmla="*/ 19434 h 54804"/>
                      <a:gd name="connsiteX1" fmla="*/ 116261 w 225604"/>
                      <a:gd name="connsiteY1" fmla="*/ 2516 h 54804"/>
                      <a:gd name="connsiteX2" fmla="*/ 223488 w 225604"/>
                      <a:gd name="connsiteY2" fmla="*/ 54804 h 54804"/>
                      <a:gd name="connsiteX0" fmla="*/ 1293 w 223488"/>
                      <a:gd name="connsiteY0" fmla="*/ 19434 h 54804"/>
                      <a:gd name="connsiteX1" fmla="*/ 116261 w 223488"/>
                      <a:gd name="connsiteY1" fmla="*/ 2516 h 54804"/>
                      <a:gd name="connsiteX2" fmla="*/ 223488 w 223488"/>
                      <a:gd name="connsiteY2" fmla="*/ 54804 h 54804"/>
                      <a:gd name="connsiteX0" fmla="*/ 1293 w 223488"/>
                      <a:gd name="connsiteY0" fmla="*/ 19434 h 54804"/>
                      <a:gd name="connsiteX1" fmla="*/ 116261 w 223488"/>
                      <a:gd name="connsiteY1" fmla="*/ 2516 h 54804"/>
                      <a:gd name="connsiteX2" fmla="*/ 223488 w 223488"/>
                      <a:gd name="connsiteY2" fmla="*/ 54804 h 54804"/>
                      <a:gd name="connsiteX0" fmla="*/ 1293 w 223708"/>
                      <a:gd name="connsiteY0" fmla="*/ 19434 h 54804"/>
                      <a:gd name="connsiteX1" fmla="*/ 116261 w 223708"/>
                      <a:gd name="connsiteY1" fmla="*/ 2516 h 54804"/>
                      <a:gd name="connsiteX2" fmla="*/ 223488 w 223708"/>
                      <a:gd name="connsiteY2" fmla="*/ 54804 h 54804"/>
                      <a:gd name="connsiteX0" fmla="*/ 1293 w 227241"/>
                      <a:gd name="connsiteY0" fmla="*/ 19434 h 54804"/>
                      <a:gd name="connsiteX1" fmla="*/ 116261 w 227241"/>
                      <a:gd name="connsiteY1" fmla="*/ 2516 h 54804"/>
                      <a:gd name="connsiteX2" fmla="*/ 223488 w 227241"/>
                      <a:gd name="connsiteY2" fmla="*/ 54804 h 54804"/>
                      <a:gd name="connsiteX0" fmla="*/ 0 w 110980"/>
                      <a:gd name="connsiteY0" fmla="*/ 0 h 52288"/>
                      <a:gd name="connsiteX1" fmla="*/ 107227 w 110980"/>
                      <a:gd name="connsiteY1" fmla="*/ 52288 h 52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980" h="52288">
                        <a:moveTo>
                          <a:pt x="0" y="0"/>
                        </a:moveTo>
                        <a:cubicBezTo>
                          <a:pt x="66873" y="5674"/>
                          <a:pt x="110980" y="18023"/>
                          <a:pt x="107227" y="52288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grpSp>
                <p:nvGrpSpPr>
                  <p:cNvPr id="4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91643" y="3515565"/>
                    <a:ext cx="269847" cy="132709"/>
                    <a:chOff x="2782874" y="2795127"/>
                    <a:chExt cx="814960" cy="221606"/>
                  </a:xfrm>
                </p:grpSpPr>
                <p:sp>
                  <p:nvSpPr>
                    <p:cNvPr id="47" name="Freeform 46"/>
                    <p:cNvSpPr/>
                    <p:nvPr/>
                  </p:nvSpPr>
                  <p:spPr>
                    <a:xfrm flipV="1">
                      <a:off x="2782874" y="2795127"/>
                      <a:ext cx="814960" cy="168685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2782874" y="2848048"/>
                      <a:ext cx="814960" cy="168685"/>
                    </a:xfrm>
                    <a:custGeom>
                      <a:avLst/>
                      <a:gdLst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1293 h 116396"/>
                        <a:gd name="connsiteX1" fmla="*/ 100613 w 224900"/>
                        <a:gd name="connsiteY1" fmla="*/ 3946 h 116396"/>
                        <a:gd name="connsiteX2" fmla="*/ 207145 w 224900"/>
                        <a:gd name="connsiteY2" fmla="*/ 74967 h 116396"/>
                        <a:gd name="connsiteX3" fmla="*/ 207145 w 224900"/>
                        <a:gd name="connsiteY3" fmla="*/ 116396 h 116396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24900"/>
                        <a:gd name="connsiteY0" fmla="*/ 52279 h 117382"/>
                        <a:gd name="connsiteX1" fmla="*/ 100613 w 224900"/>
                        <a:gd name="connsiteY1" fmla="*/ 4932 h 117382"/>
                        <a:gd name="connsiteX2" fmla="*/ 207145 w 224900"/>
                        <a:gd name="connsiteY2" fmla="*/ 75953 h 117382"/>
                        <a:gd name="connsiteX3" fmla="*/ 207145 w 224900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52279 h 117382"/>
                        <a:gd name="connsiteX1" fmla="*/ 100613 w 210104"/>
                        <a:gd name="connsiteY1" fmla="*/ 4932 h 117382"/>
                        <a:gd name="connsiteX2" fmla="*/ 207145 w 210104"/>
                        <a:gd name="connsiteY2" fmla="*/ 75953 h 117382"/>
                        <a:gd name="connsiteX3" fmla="*/ 207145 w 210104"/>
                        <a:gd name="connsiteY3" fmla="*/ 117382 h 117382"/>
                        <a:gd name="connsiteX0" fmla="*/ 0 w 210104"/>
                        <a:gd name="connsiteY0" fmla="*/ 47347 h 112450"/>
                        <a:gd name="connsiteX1" fmla="*/ 100613 w 210104"/>
                        <a:gd name="connsiteY1" fmla="*/ 0 h 112450"/>
                        <a:gd name="connsiteX2" fmla="*/ 207145 w 210104"/>
                        <a:gd name="connsiteY2" fmla="*/ 71021 h 112450"/>
                        <a:gd name="connsiteX3" fmla="*/ 207145 w 210104"/>
                        <a:gd name="connsiteY3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8764"/>
                        <a:gd name="connsiteY0" fmla="*/ 47347 h 112450"/>
                        <a:gd name="connsiteX1" fmla="*/ 100613 w 208764"/>
                        <a:gd name="connsiteY1" fmla="*/ 0 h 112450"/>
                        <a:gd name="connsiteX2" fmla="*/ 207145 w 208764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47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0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3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7356 h 112450"/>
                        <a:gd name="connsiteX1" fmla="*/ 100613 w 207145"/>
                        <a:gd name="connsiteY1" fmla="*/ 0 h 112450"/>
                        <a:gd name="connsiteX2" fmla="*/ 207145 w 207145"/>
                        <a:gd name="connsiteY2" fmla="*/ 112450 h 112450"/>
                        <a:gd name="connsiteX0" fmla="*/ 0 w 207145"/>
                        <a:gd name="connsiteY0" fmla="*/ 46361 h 140029"/>
                        <a:gd name="connsiteX1" fmla="*/ 100613 w 207145"/>
                        <a:gd name="connsiteY1" fmla="*/ 27579 h 140029"/>
                        <a:gd name="connsiteX2" fmla="*/ 207145 w 207145"/>
                        <a:gd name="connsiteY2" fmla="*/ 140029 h 140029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0 w 207145"/>
                        <a:gd name="connsiteY0" fmla="*/ 27310 h 120978"/>
                        <a:gd name="connsiteX1" fmla="*/ 100613 w 207145"/>
                        <a:gd name="connsiteY1" fmla="*/ 8528 h 120978"/>
                        <a:gd name="connsiteX2" fmla="*/ 207145 w 207145"/>
                        <a:gd name="connsiteY2" fmla="*/ 120978 h 120978"/>
                        <a:gd name="connsiteX0" fmla="*/ 15842 w 222987"/>
                        <a:gd name="connsiteY0" fmla="*/ 34443 h 128111"/>
                        <a:gd name="connsiteX1" fmla="*/ 16769 w 222987"/>
                        <a:gd name="connsiteY1" fmla="*/ 34146 h 128111"/>
                        <a:gd name="connsiteX2" fmla="*/ 116455 w 222987"/>
                        <a:gd name="connsiteY2" fmla="*/ 15661 h 128111"/>
                        <a:gd name="connsiteX3" fmla="*/ 222987 w 222987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31819 w 238964"/>
                        <a:gd name="connsiteY0" fmla="*/ 34443 h 128111"/>
                        <a:gd name="connsiteX1" fmla="*/ 16769 w 238964"/>
                        <a:gd name="connsiteY1" fmla="*/ 45682 h 128111"/>
                        <a:gd name="connsiteX2" fmla="*/ 132432 w 238964"/>
                        <a:gd name="connsiteY2" fmla="*/ 15661 h 128111"/>
                        <a:gd name="connsiteX3" fmla="*/ 238964 w 238964"/>
                        <a:gd name="connsiteY3" fmla="*/ 128111 h 128111"/>
                        <a:gd name="connsiteX0" fmla="*/ 4766 w 226961"/>
                        <a:gd name="connsiteY0" fmla="*/ 45682 h 128111"/>
                        <a:gd name="connsiteX1" fmla="*/ 120429 w 226961"/>
                        <a:gd name="connsiteY1" fmla="*/ 15661 h 128111"/>
                        <a:gd name="connsiteX2" fmla="*/ 226961 w 226961"/>
                        <a:gd name="connsiteY2" fmla="*/ 128111 h 128111"/>
                        <a:gd name="connsiteX0" fmla="*/ 1987 w 224182"/>
                        <a:gd name="connsiteY0" fmla="*/ 45682 h 128111"/>
                        <a:gd name="connsiteX1" fmla="*/ 117650 w 224182"/>
                        <a:gd name="connsiteY1" fmla="*/ 15661 h 128111"/>
                        <a:gd name="connsiteX2" fmla="*/ 224182 w 224182"/>
                        <a:gd name="connsiteY2" fmla="*/ 128111 h 128111"/>
                        <a:gd name="connsiteX0" fmla="*/ 1987 w 224182"/>
                        <a:gd name="connsiteY0" fmla="*/ 58722 h 141151"/>
                        <a:gd name="connsiteX1" fmla="*/ 105146 w 224182"/>
                        <a:gd name="connsiteY1" fmla="*/ 15661 h 141151"/>
                        <a:gd name="connsiteX2" fmla="*/ 224182 w 224182"/>
                        <a:gd name="connsiteY2" fmla="*/ 141151 h 1411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5124 h 127553"/>
                        <a:gd name="connsiteX1" fmla="*/ 105146 w 224182"/>
                        <a:gd name="connsiteY1" fmla="*/ 2063 h 127553"/>
                        <a:gd name="connsiteX2" fmla="*/ 224182 w 224182"/>
                        <a:gd name="connsiteY2" fmla="*/ 127553 h 127553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622 h 127051"/>
                        <a:gd name="connsiteX1" fmla="*/ 105146 w 224182"/>
                        <a:gd name="connsiteY1" fmla="*/ 1561 h 127051"/>
                        <a:gd name="connsiteX2" fmla="*/ 224182 w 224182"/>
                        <a:gd name="connsiteY2" fmla="*/ 127051 h 127051"/>
                        <a:gd name="connsiteX0" fmla="*/ 1987 w 224182"/>
                        <a:gd name="connsiteY0" fmla="*/ 44177 h 126606"/>
                        <a:gd name="connsiteX1" fmla="*/ 105146 w 224182"/>
                        <a:gd name="connsiteY1" fmla="*/ 1116 h 126606"/>
                        <a:gd name="connsiteX2" fmla="*/ 224182 w 224182"/>
                        <a:gd name="connsiteY2" fmla="*/ 126606 h 126606"/>
                        <a:gd name="connsiteX0" fmla="*/ 1987 w 224182"/>
                        <a:gd name="connsiteY0" fmla="*/ 43061 h 125490"/>
                        <a:gd name="connsiteX1" fmla="*/ 105146 w 224182"/>
                        <a:gd name="connsiteY1" fmla="*/ 0 h 125490"/>
                        <a:gd name="connsiteX2" fmla="*/ 224182 w 224182"/>
                        <a:gd name="connsiteY2" fmla="*/ 125490 h 125490"/>
                        <a:gd name="connsiteX0" fmla="*/ 0 w 222195"/>
                        <a:gd name="connsiteY0" fmla="*/ 43061 h 125490"/>
                        <a:gd name="connsiteX1" fmla="*/ 103159 w 222195"/>
                        <a:gd name="connsiteY1" fmla="*/ 0 h 125490"/>
                        <a:gd name="connsiteX2" fmla="*/ 222195 w 222195"/>
                        <a:gd name="connsiteY2" fmla="*/ 125490 h 125490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4928 h 117357"/>
                        <a:gd name="connsiteX1" fmla="*/ 80930 w 222195"/>
                        <a:gd name="connsiteY1" fmla="*/ 0 h 117357"/>
                        <a:gd name="connsiteX2" fmla="*/ 222195 w 222195"/>
                        <a:gd name="connsiteY2" fmla="*/ 117357 h 117357"/>
                        <a:gd name="connsiteX0" fmla="*/ 0 w 222195"/>
                        <a:gd name="connsiteY0" fmla="*/ 36282 h 118711"/>
                        <a:gd name="connsiteX1" fmla="*/ 80930 w 222195"/>
                        <a:gd name="connsiteY1" fmla="*/ 1354 h 118711"/>
                        <a:gd name="connsiteX2" fmla="*/ 222195 w 222195"/>
                        <a:gd name="connsiteY2" fmla="*/ 118711 h 118711"/>
                        <a:gd name="connsiteX0" fmla="*/ 0 w 222195"/>
                        <a:gd name="connsiteY0" fmla="*/ 40930 h 123359"/>
                        <a:gd name="connsiteX1" fmla="*/ 80930 w 222195"/>
                        <a:gd name="connsiteY1" fmla="*/ 6002 h 123359"/>
                        <a:gd name="connsiteX2" fmla="*/ 222195 w 222195"/>
                        <a:gd name="connsiteY2" fmla="*/ 123359 h 123359"/>
                        <a:gd name="connsiteX0" fmla="*/ 0 w 222195"/>
                        <a:gd name="connsiteY0" fmla="*/ 33958 h 116387"/>
                        <a:gd name="connsiteX1" fmla="*/ 58701 w 222195"/>
                        <a:gd name="connsiteY1" fmla="*/ 6002 h 116387"/>
                        <a:gd name="connsiteX2" fmla="*/ 222195 w 222195"/>
                        <a:gd name="connsiteY2" fmla="*/ 116387 h 116387"/>
                        <a:gd name="connsiteX0" fmla="*/ 0 w 222195"/>
                        <a:gd name="connsiteY0" fmla="*/ 32215 h 114644"/>
                        <a:gd name="connsiteX1" fmla="*/ 58701 w 222195"/>
                        <a:gd name="connsiteY1" fmla="*/ 4259 h 114644"/>
                        <a:gd name="connsiteX2" fmla="*/ 222195 w 222195"/>
                        <a:gd name="connsiteY2" fmla="*/ 114644 h 114644"/>
                        <a:gd name="connsiteX0" fmla="*/ 0 w 222195"/>
                        <a:gd name="connsiteY0" fmla="*/ 31216 h 124683"/>
                        <a:gd name="connsiteX1" fmla="*/ 58701 w 222195"/>
                        <a:gd name="connsiteY1" fmla="*/ 14298 h 124683"/>
                        <a:gd name="connsiteX2" fmla="*/ 222195 w 222195"/>
                        <a:gd name="connsiteY2" fmla="*/ 124683 h 124683"/>
                        <a:gd name="connsiteX0" fmla="*/ 1293 w 223488"/>
                        <a:gd name="connsiteY0" fmla="*/ 21177 h 114644"/>
                        <a:gd name="connsiteX1" fmla="*/ 59994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21177 h 114644"/>
                        <a:gd name="connsiteX1" fmla="*/ 116262 w 223488"/>
                        <a:gd name="connsiteY1" fmla="*/ 4259 h 114644"/>
                        <a:gd name="connsiteX2" fmla="*/ 223488 w 223488"/>
                        <a:gd name="connsiteY2" fmla="*/ 114644 h 114644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2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00979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00979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20015 h 113482"/>
                        <a:gd name="connsiteX1" fmla="*/ 129460 w 223488"/>
                        <a:gd name="connsiteY1" fmla="*/ 3097 h 113482"/>
                        <a:gd name="connsiteX2" fmla="*/ 223488 w 223488"/>
                        <a:gd name="connsiteY2" fmla="*/ 113482 h 113482"/>
                        <a:gd name="connsiteX0" fmla="*/ 1293 w 223488"/>
                        <a:gd name="connsiteY0" fmla="*/ 19016 h 112483"/>
                        <a:gd name="connsiteX1" fmla="*/ 129460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016 h 112483"/>
                        <a:gd name="connsiteX1" fmla="*/ 116261 w 223488"/>
                        <a:gd name="connsiteY1" fmla="*/ 2098 h 112483"/>
                        <a:gd name="connsiteX2" fmla="*/ 223488 w 223488"/>
                        <a:gd name="connsiteY2" fmla="*/ 112483 h 112483"/>
                        <a:gd name="connsiteX0" fmla="*/ 1293 w 223488"/>
                        <a:gd name="connsiteY0" fmla="*/ 19434 h 112901"/>
                        <a:gd name="connsiteX1" fmla="*/ 116261 w 223488"/>
                        <a:gd name="connsiteY1" fmla="*/ 2516 h 112901"/>
                        <a:gd name="connsiteX2" fmla="*/ 223488 w 223488"/>
                        <a:gd name="connsiteY2" fmla="*/ 112901 h 112901"/>
                        <a:gd name="connsiteX0" fmla="*/ 1293 w 223488"/>
                        <a:gd name="connsiteY0" fmla="*/ 40444 h 75814"/>
                        <a:gd name="connsiteX1" fmla="*/ 116261 w 223488"/>
                        <a:gd name="connsiteY1" fmla="*/ 23526 h 75814"/>
                        <a:gd name="connsiteX2" fmla="*/ 223488 w 223488"/>
                        <a:gd name="connsiteY2" fmla="*/ 75814 h 75814"/>
                        <a:gd name="connsiteX0" fmla="*/ 1293 w 225604"/>
                        <a:gd name="connsiteY0" fmla="*/ 19434 h 54804"/>
                        <a:gd name="connsiteX1" fmla="*/ 116261 w 225604"/>
                        <a:gd name="connsiteY1" fmla="*/ 2516 h 54804"/>
                        <a:gd name="connsiteX2" fmla="*/ 223488 w 225604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488"/>
                        <a:gd name="connsiteY0" fmla="*/ 19434 h 54804"/>
                        <a:gd name="connsiteX1" fmla="*/ 116261 w 223488"/>
                        <a:gd name="connsiteY1" fmla="*/ 2516 h 54804"/>
                        <a:gd name="connsiteX2" fmla="*/ 223488 w 223488"/>
                        <a:gd name="connsiteY2" fmla="*/ 54804 h 54804"/>
                        <a:gd name="connsiteX0" fmla="*/ 1293 w 223708"/>
                        <a:gd name="connsiteY0" fmla="*/ 19434 h 54804"/>
                        <a:gd name="connsiteX1" fmla="*/ 116261 w 223708"/>
                        <a:gd name="connsiteY1" fmla="*/ 2516 h 54804"/>
                        <a:gd name="connsiteX2" fmla="*/ 223488 w 223708"/>
                        <a:gd name="connsiteY2" fmla="*/ 54804 h 54804"/>
                        <a:gd name="connsiteX0" fmla="*/ 1293 w 227241"/>
                        <a:gd name="connsiteY0" fmla="*/ 19434 h 54804"/>
                        <a:gd name="connsiteX1" fmla="*/ 116261 w 227241"/>
                        <a:gd name="connsiteY1" fmla="*/ 2516 h 54804"/>
                        <a:gd name="connsiteX2" fmla="*/ 223488 w 227241"/>
                        <a:gd name="connsiteY2" fmla="*/ 54804 h 54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7241" h="54804">
                          <a:moveTo>
                            <a:pt x="1293" y="19434"/>
                          </a:moveTo>
                          <a:cubicBezTo>
                            <a:pt x="0" y="418"/>
                            <a:pt x="80502" y="0"/>
                            <a:pt x="116261" y="2516"/>
                          </a:cubicBezTo>
                          <a:cubicBezTo>
                            <a:pt x="183134" y="8190"/>
                            <a:pt x="227241" y="20539"/>
                            <a:pt x="223488" y="54804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46" name="Freeform 45"/>
                  <p:cNvSpPr/>
                  <p:nvPr/>
                </p:nvSpPr>
                <p:spPr>
                  <a:xfrm flipV="1">
                    <a:off x="234926" y="4117700"/>
                    <a:ext cx="126565" cy="97055"/>
                  </a:xfrm>
                  <a:custGeom>
                    <a:avLst/>
                    <a:gdLst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1293 h 116396"/>
                      <a:gd name="connsiteX1" fmla="*/ 100613 w 224900"/>
                      <a:gd name="connsiteY1" fmla="*/ 3946 h 116396"/>
                      <a:gd name="connsiteX2" fmla="*/ 207145 w 224900"/>
                      <a:gd name="connsiteY2" fmla="*/ 74967 h 116396"/>
                      <a:gd name="connsiteX3" fmla="*/ 207145 w 224900"/>
                      <a:gd name="connsiteY3" fmla="*/ 116396 h 116396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24900"/>
                      <a:gd name="connsiteY0" fmla="*/ 52279 h 117382"/>
                      <a:gd name="connsiteX1" fmla="*/ 100613 w 224900"/>
                      <a:gd name="connsiteY1" fmla="*/ 4932 h 117382"/>
                      <a:gd name="connsiteX2" fmla="*/ 207145 w 224900"/>
                      <a:gd name="connsiteY2" fmla="*/ 75953 h 117382"/>
                      <a:gd name="connsiteX3" fmla="*/ 207145 w 224900"/>
                      <a:gd name="connsiteY3" fmla="*/ 117382 h 117382"/>
                      <a:gd name="connsiteX0" fmla="*/ 0 w 210104"/>
                      <a:gd name="connsiteY0" fmla="*/ 52279 h 117382"/>
                      <a:gd name="connsiteX1" fmla="*/ 100613 w 210104"/>
                      <a:gd name="connsiteY1" fmla="*/ 4932 h 117382"/>
                      <a:gd name="connsiteX2" fmla="*/ 207145 w 210104"/>
                      <a:gd name="connsiteY2" fmla="*/ 75953 h 117382"/>
                      <a:gd name="connsiteX3" fmla="*/ 207145 w 210104"/>
                      <a:gd name="connsiteY3" fmla="*/ 117382 h 117382"/>
                      <a:gd name="connsiteX0" fmla="*/ 0 w 210104"/>
                      <a:gd name="connsiteY0" fmla="*/ 52279 h 117382"/>
                      <a:gd name="connsiteX1" fmla="*/ 100613 w 210104"/>
                      <a:gd name="connsiteY1" fmla="*/ 4932 h 117382"/>
                      <a:gd name="connsiteX2" fmla="*/ 207145 w 210104"/>
                      <a:gd name="connsiteY2" fmla="*/ 75953 h 117382"/>
                      <a:gd name="connsiteX3" fmla="*/ 207145 w 210104"/>
                      <a:gd name="connsiteY3" fmla="*/ 117382 h 117382"/>
                      <a:gd name="connsiteX0" fmla="*/ 0 w 210104"/>
                      <a:gd name="connsiteY0" fmla="*/ 47347 h 112450"/>
                      <a:gd name="connsiteX1" fmla="*/ 100613 w 210104"/>
                      <a:gd name="connsiteY1" fmla="*/ 0 h 112450"/>
                      <a:gd name="connsiteX2" fmla="*/ 207145 w 210104"/>
                      <a:gd name="connsiteY2" fmla="*/ 71021 h 112450"/>
                      <a:gd name="connsiteX3" fmla="*/ 207145 w 210104"/>
                      <a:gd name="connsiteY3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8764"/>
                      <a:gd name="connsiteY0" fmla="*/ 47347 h 112450"/>
                      <a:gd name="connsiteX1" fmla="*/ 100613 w 208764"/>
                      <a:gd name="connsiteY1" fmla="*/ 0 h 112450"/>
                      <a:gd name="connsiteX2" fmla="*/ 207145 w 208764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47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0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3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7356 h 112450"/>
                      <a:gd name="connsiteX1" fmla="*/ 100613 w 207145"/>
                      <a:gd name="connsiteY1" fmla="*/ 0 h 112450"/>
                      <a:gd name="connsiteX2" fmla="*/ 207145 w 207145"/>
                      <a:gd name="connsiteY2" fmla="*/ 112450 h 112450"/>
                      <a:gd name="connsiteX0" fmla="*/ 0 w 207145"/>
                      <a:gd name="connsiteY0" fmla="*/ 46361 h 140029"/>
                      <a:gd name="connsiteX1" fmla="*/ 100613 w 207145"/>
                      <a:gd name="connsiteY1" fmla="*/ 27579 h 140029"/>
                      <a:gd name="connsiteX2" fmla="*/ 207145 w 207145"/>
                      <a:gd name="connsiteY2" fmla="*/ 140029 h 140029"/>
                      <a:gd name="connsiteX0" fmla="*/ 0 w 207145"/>
                      <a:gd name="connsiteY0" fmla="*/ 27310 h 120978"/>
                      <a:gd name="connsiteX1" fmla="*/ 100613 w 207145"/>
                      <a:gd name="connsiteY1" fmla="*/ 8528 h 120978"/>
                      <a:gd name="connsiteX2" fmla="*/ 207145 w 207145"/>
                      <a:gd name="connsiteY2" fmla="*/ 120978 h 120978"/>
                      <a:gd name="connsiteX0" fmla="*/ 0 w 207145"/>
                      <a:gd name="connsiteY0" fmla="*/ 27310 h 120978"/>
                      <a:gd name="connsiteX1" fmla="*/ 100613 w 207145"/>
                      <a:gd name="connsiteY1" fmla="*/ 8528 h 120978"/>
                      <a:gd name="connsiteX2" fmla="*/ 207145 w 207145"/>
                      <a:gd name="connsiteY2" fmla="*/ 120978 h 120978"/>
                      <a:gd name="connsiteX0" fmla="*/ 15842 w 222987"/>
                      <a:gd name="connsiteY0" fmla="*/ 34443 h 128111"/>
                      <a:gd name="connsiteX1" fmla="*/ 16769 w 222987"/>
                      <a:gd name="connsiteY1" fmla="*/ 34146 h 128111"/>
                      <a:gd name="connsiteX2" fmla="*/ 116455 w 222987"/>
                      <a:gd name="connsiteY2" fmla="*/ 15661 h 128111"/>
                      <a:gd name="connsiteX3" fmla="*/ 222987 w 222987"/>
                      <a:gd name="connsiteY3" fmla="*/ 128111 h 128111"/>
                      <a:gd name="connsiteX0" fmla="*/ 31819 w 238964"/>
                      <a:gd name="connsiteY0" fmla="*/ 34443 h 128111"/>
                      <a:gd name="connsiteX1" fmla="*/ 16769 w 238964"/>
                      <a:gd name="connsiteY1" fmla="*/ 45682 h 128111"/>
                      <a:gd name="connsiteX2" fmla="*/ 132432 w 238964"/>
                      <a:gd name="connsiteY2" fmla="*/ 15661 h 128111"/>
                      <a:gd name="connsiteX3" fmla="*/ 238964 w 238964"/>
                      <a:gd name="connsiteY3" fmla="*/ 128111 h 128111"/>
                      <a:gd name="connsiteX0" fmla="*/ 31819 w 238964"/>
                      <a:gd name="connsiteY0" fmla="*/ 34443 h 128111"/>
                      <a:gd name="connsiteX1" fmla="*/ 16769 w 238964"/>
                      <a:gd name="connsiteY1" fmla="*/ 45682 h 128111"/>
                      <a:gd name="connsiteX2" fmla="*/ 132432 w 238964"/>
                      <a:gd name="connsiteY2" fmla="*/ 15661 h 128111"/>
                      <a:gd name="connsiteX3" fmla="*/ 238964 w 238964"/>
                      <a:gd name="connsiteY3" fmla="*/ 128111 h 128111"/>
                      <a:gd name="connsiteX0" fmla="*/ 4766 w 226961"/>
                      <a:gd name="connsiteY0" fmla="*/ 45682 h 128111"/>
                      <a:gd name="connsiteX1" fmla="*/ 120429 w 226961"/>
                      <a:gd name="connsiteY1" fmla="*/ 15661 h 128111"/>
                      <a:gd name="connsiteX2" fmla="*/ 226961 w 226961"/>
                      <a:gd name="connsiteY2" fmla="*/ 128111 h 128111"/>
                      <a:gd name="connsiteX0" fmla="*/ 1987 w 224182"/>
                      <a:gd name="connsiteY0" fmla="*/ 45682 h 128111"/>
                      <a:gd name="connsiteX1" fmla="*/ 117650 w 224182"/>
                      <a:gd name="connsiteY1" fmla="*/ 15661 h 128111"/>
                      <a:gd name="connsiteX2" fmla="*/ 224182 w 224182"/>
                      <a:gd name="connsiteY2" fmla="*/ 128111 h 128111"/>
                      <a:gd name="connsiteX0" fmla="*/ 1987 w 224182"/>
                      <a:gd name="connsiteY0" fmla="*/ 58722 h 141151"/>
                      <a:gd name="connsiteX1" fmla="*/ 105146 w 224182"/>
                      <a:gd name="connsiteY1" fmla="*/ 15661 h 141151"/>
                      <a:gd name="connsiteX2" fmla="*/ 224182 w 224182"/>
                      <a:gd name="connsiteY2" fmla="*/ 141151 h 141151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5124 h 127553"/>
                      <a:gd name="connsiteX1" fmla="*/ 105146 w 224182"/>
                      <a:gd name="connsiteY1" fmla="*/ 2063 h 127553"/>
                      <a:gd name="connsiteX2" fmla="*/ 224182 w 224182"/>
                      <a:gd name="connsiteY2" fmla="*/ 127553 h 127553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4622 h 127051"/>
                      <a:gd name="connsiteX1" fmla="*/ 105146 w 224182"/>
                      <a:gd name="connsiteY1" fmla="*/ 1561 h 127051"/>
                      <a:gd name="connsiteX2" fmla="*/ 224182 w 224182"/>
                      <a:gd name="connsiteY2" fmla="*/ 127051 h 127051"/>
                      <a:gd name="connsiteX0" fmla="*/ 1987 w 224182"/>
                      <a:gd name="connsiteY0" fmla="*/ 44622 h 127051"/>
                      <a:gd name="connsiteX1" fmla="*/ 105146 w 224182"/>
                      <a:gd name="connsiteY1" fmla="*/ 1561 h 127051"/>
                      <a:gd name="connsiteX2" fmla="*/ 224182 w 224182"/>
                      <a:gd name="connsiteY2" fmla="*/ 127051 h 127051"/>
                      <a:gd name="connsiteX0" fmla="*/ 1987 w 224182"/>
                      <a:gd name="connsiteY0" fmla="*/ 44177 h 126606"/>
                      <a:gd name="connsiteX1" fmla="*/ 105146 w 224182"/>
                      <a:gd name="connsiteY1" fmla="*/ 1116 h 126606"/>
                      <a:gd name="connsiteX2" fmla="*/ 224182 w 224182"/>
                      <a:gd name="connsiteY2" fmla="*/ 126606 h 126606"/>
                      <a:gd name="connsiteX0" fmla="*/ 1987 w 224182"/>
                      <a:gd name="connsiteY0" fmla="*/ 43061 h 125490"/>
                      <a:gd name="connsiteX1" fmla="*/ 105146 w 224182"/>
                      <a:gd name="connsiteY1" fmla="*/ 0 h 125490"/>
                      <a:gd name="connsiteX2" fmla="*/ 224182 w 224182"/>
                      <a:gd name="connsiteY2" fmla="*/ 125490 h 125490"/>
                      <a:gd name="connsiteX0" fmla="*/ 0 w 222195"/>
                      <a:gd name="connsiteY0" fmla="*/ 43061 h 125490"/>
                      <a:gd name="connsiteX1" fmla="*/ 103159 w 222195"/>
                      <a:gd name="connsiteY1" fmla="*/ 0 h 125490"/>
                      <a:gd name="connsiteX2" fmla="*/ 222195 w 222195"/>
                      <a:gd name="connsiteY2" fmla="*/ 125490 h 125490"/>
                      <a:gd name="connsiteX0" fmla="*/ 0 w 222195"/>
                      <a:gd name="connsiteY0" fmla="*/ 34928 h 117357"/>
                      <a:gd name="connsiteX1" fmla="*/ 80930 w 222195"/>
                      <a:gd name="connsiteY1" fmla="*/ 0 h 117357"/>
                      <a:gd name="connsiteX2" fmla="*/ 222195 w 222195"/>
                      <a:gd name="connsiteY2" fmla="*/ 117357 h 117357"/>
                      <a:gd name="connsiteX0" fmla="*/ 0 w 222195"/>
                      <a:gd name="connsiteY0" fmla="*/ 34928 h 117357"/>
                      <a:gd name="connsiteX1" fmla="*/ 80930 w 222195"/>
                      <a:gd name="connsiteY1" fmla="*/ 0 h 117357"/>
                      <a:gd name="connsiteX2" fmla="*/ 222195 w 222195"/>
                      <a:gd name="connsiteY2" fmla="*/ 117357 h 117357"/>
                      <a:gd name="connsiteX0" fmla="*/ 0 w 222195"/>
                      <a:gd name="connsiteY0" fmla="*/ 36282 h 118711"/>
                      <a:gd name="connsiteX1" fmla="*/ 80930 w 222195"/>
                      <a:gd name="connsiteY1" fmla="*/ 1354 h 118711"/>
                      <a:gd name="connsiteX2" fmla="*/ 222195 w 222195"/>
                      <a:gd name="connsiteY2" fmla="*/ 118711 h 118711"/>
                      <a:gd name="connsiteX0" fmla="*/ 0 w 222195"/>
                      <a:gd name="connsiteY0" fmla="*/ 40930 h 123359"/>
                      <a:gd name="connsiteX1" fmla="*/ 80930 w 222195"/>
                      <a:gd name="connsiteY1" fmla="*/ 6002 h 123359"/>
                      <a:gd name="connsiteX2" fmla="*/ 222195 w 222195"/>
                      <a:gd name="connsiteY2" fmla="*/ 123359 h 123359"/>
                      <a:gd name="connsiteX0" fmla="*/ 0 w 222195"/>
                      <a:gd name="connsiteY0" fmla="*/ 33958 h 116387"/>
                      <a:gd name="connsiteX1" fmla="*/ 58701 w 222195"/>
                      <a:gd name="connsiteY1" fmla="*/ 6002 h 116387"/>
                      <a:gd name="connsiteX2" fmla="*/ 222195 w 222195"/>
                      <a:gd name="connsiteY2" fmla="*/ 116387 h 116387"/>
                      <a:gd name="connsiteX0" fmla="*/ 0 w 222195"/>
                      <a:gd name="connsiteY0" fmla="*/ 32215 h 114644"/>
                      <a:gd name="connsiteX1" fmla="*/ 58701 w 222195"/>
                      <a:gd name="connsiteY1" fmla="*/ 4259 h 114644"/>
                      <a:gd name="connsiteX2" fmla="*/ 222195 w 222195"/>
                      <a:gd name="connsiteY2" fmla="*/ 114644 h 114644"/>
                      <a:gd name="connsiteX0" fmla="*/ 0 w 222195"/>
                      <a:gd name="connsiteY0" fmla="*/ 31216 h 124683"/>
                      <a:gd name="connsiteX1" fmla="*/ 58701 w 222195"/>
                      <a:gd name="connsiteY1" fmla="*/ 14298 h 124683"/>
                      <a:gd name="connsiteX2" fmla="*/ 222195 w 222195"/>
                      <a:gd name="connsiteY2" fmla="*/ 124683 h 124683"/>
                      <a:gd name="connsiteX0" fmla="*/ 1293 w 223488"/>
                      <a:gd name="connsiteY0" fmla="*/ 21177 h 114644"/>
                      <a:gd name="connsiteX1" fmla="*/ 59994 w 223488"/>
                      <a:gd name="connsiteY1" fmla="*/ 4259 h 114644"/>
                      <a:gd name="connsiteX2" fmla="*/ 223488 w 223488"/>
                      <a:gd name="connsiteY2" fmla="*/ 114644 h 114644"/>
                      <a:gd name="connsiteX0" fmla="*/ 1293 w 223488"/>
                      <a:gd name="connsiteY0" fmla="*/ 21177 h 114644"/>
                      <a:gd name="connsiteX1" fmla="*/ 116262 w 223488"/>
                      <a:gd name="connsiteY1" fmla="*/ 4259 h 114644"/>
                      <a:gd name="connsiteX2" fmla="*/ 223488 w 223488"/>
                      <a:gd name="connsiteY2" fmla="*/ 114644 h 114644"/>
                      <a:gd name="connsiteX0" fmla="*/ 1293 w 223488"/>
                      <a:gd name="connsiteY0" fmla="*/ 19016 h 112483"/>
                      <a:gd name="connsiteX1" fmla="*/ 116262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2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00979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00979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20015 h 113482"/>
                      <a:gd name="connsiteX1" fmla="*/ 100979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20015 h 113482"/>
                      <a:gd name="connsiteX1" fmla="*/ 100979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20015 h 113482"/>
                      <a:gd name="connsiteX1" fmla="*/ 129460 w 223488"/>
                      <a:gd name="connsiteY1" fmla="*/ 3097 h 113482"/>
                      <a:gd name="connsiteX2" fmla="*/ 223488 w 223488"/>
                      <a:gd name="connsiteY2" fmla="*/ 113482 h 113482"/>
                      <a:gd name="connsiteX0" fmla="*/ 1293 w 223488"/>
                      <a:gd name="connsiteY0" fmla="*/ 19016 h 112483"/>
                      <a:gd name="connsiteX1" fmla="*/ 129460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1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016 h 112483"/>
                      <a:gd name="connsiteX1" fmla="*/ 116261 w 223488"/>
                      <a:gd name="connsiteY1" fmla="*/ 2098 h 112483"/>
                      <a:gd name="connsiteX2" fmla="*/ 223488 w 223488"/>
                      <a:gd name="connsiteY2" fmla="*/ 112483 h 112483"/>
                      <a:gd name="connsiteX0" fmla="*/ 1293 w 223488"/>
                      <a:gd name="connsiteY0" fmla="*/ 19434 h 112901"/>
                      <a:gd name="connsiteX1" fmla="*/ 116261 w 223488"/>
                      <a:gd name="connsiteY1" fmla="*/ 2516 h 112901"/>
                      <a:gd name="connsiteX2" fmla="*/ 223488 w 223488"/>
                      <a:gd name="connsiteY2" fmla="*/ 112901 h 112901"/>
                      <a:gd name="connsiteX0" fmla="*/ 1293 w 223488"/>
                      <a:gd name="connsiteY0" fmla="*/ 40444 h 75814"/>
                      <a:gd name="connsiteX1" fmla="*/ 116261 w 223488"/>
                      <a:gd name="connsiteY1" fmla="*/ 23526 h 75814"/>
                      <a:gd name="connsiteX2" fmla="*/ 223488 w 223488"/>
                      <a:gd name="connsiteY2" fmla="*/ 75814 h 75814"/>
                      <a:gd name="connsiteX0" fmla="*/ 1293 w 225604"/>
                      <a:gd name="connsiteY0" fmla="*/ 19434 h 54804"/>
                      <a:gd name="connsiteX1" fmla="*/ 116261 w 225604"/>
                      <a:gd name="connsiteY1" fmla="*/ 2516 h 54804"/>
                      <a:gd name="connsiteX2" fmla="*/ 223488 w 225604"/>
                      <a:gd name="connsiteY2" fmla="*/ 54804 h 54804"/>
                      <a:gd name="connsiteX0" fmla="*/ 1293 w 223488"/>
                      <a:gd name="connsiteY0" fmla="*/ 19434 h 54804"/>
                      <a:gd name="connsiteX1" fmla="*/ 116261 w 223488"/>
                      <a:gd name="connsiteY1" fmla="*/ 2516 h 54804"/>
                      <a:gd name="connsiteX2" fmla="*/ 223488 w 223488"/>
                      <a:gd name="connsiteY2" fmla="*/ 54804 h 54804"/>
                      <a:gd name="connsiteX0" fmla="*/ 1293 w 223488"/>
                      <a:gd name="connsiteY0" fmla="*/ 19434 h 54804"/>
                      <a:gd name="connsiteX1" fmla="*/ 116261 w 223488"/>
                      <a:gd name="connsiteY1" fmla="*/ 2516 h 54804"/>
                      <a:gd name="connsiteX2" fmla="*/ 223488 w 223488"/>
                      <a:gd name="connsiteY2" fmla="*/ 54804 h 54804"/>
                      <a:gd name="connsiteX0" fmla="*/ 1293 w 223708"/>
                      <a:gd name="connsiteY0" fmla="*/ 19434 h 54804"/>
                      <a:gd name="connsiteX1" fmla="*/ 116261 w 223708"/>
                      <a:gd name="connsiteY1" fmla="*/ 2516 h 54804"/>
                      <a:gd name="connsiteX2" fmla="*/ 223488 w 223708"/>
                      <a:gd name="connsiteY2" fmla="*/ 54804 h 54804"/>
                      <a:gd name="connsiteX0" fmla="*/ 1293 w 227241"/>
                      <a:gd name="connsiteY0" fmla="*/ 19434 h 54804"/>
                      <a:gd name="connsiteX1" fmla="*/ 116261 w 227241"/>
                      <a:gd name="connsiteY1" fmla="*/ 2516 h 54804"/>
                      <a:gd name="connsiteX2" fmla="*/ 223488 w 227241"/>
                      <a:gd name="connsiteY2" fmla="*/ 54804 h 54804"/>
                      <a:gd name="connsiteX0" fmla="*/ 0 w 110980"/>
                      <a:gd name="connsiteY0" fmla="*/ 0 h 52288"/>
                      <a:gd name="connsiteX1" fmla="*/ 107227 w 110980"/>
                      <a:gd name="connsiteY1" fmla="*/ 52288 h 52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980" h="52288">
                        <a:moveTo>
                          <a:pt x="0" y="0"/>
                        </a:moveTo>
                        <a:cubicBezTo>
                          <a:pt x="66873" y="5674"/>
                          <a:pt x="110980" y="18023"/>
                          <a:pt x="107227" y="52288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cxnSp>
              <p:nvCxnSpPr>
                <p:cNvPr id="39" name="Straight Connector 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5372" y="3401568"/>
                  <a:ext cx="2743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57" name="TextBox 56"/>
            <p:cNvSpPr txBox="1"/>
            <p:nvPr/>
          </p:nvSpPr>
          <p:spPr>
            <a:xfrm>
              <a:off x="9212923" y="241159"/>
              <a:ext cx="564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+mn-lt"/>
                </a:rPr>
                <a:t>L(y)</a:t>
              </a:r>
              <a:endParaRPr lang="en-US" sz="2000" i="1" dirty="0">
                <a:latin typeface="+mn-lt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28600" y="5957454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system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457272"/>
            <a:ext cx="28890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(Electrical Sub-system)</a:t>
            </a:r>
          </a:p>
        </p:txBody>
      </p:sp>
    </p:spTree>
    <p:extLst>
      <p:ext uri="{BB962C8B-B14F-4D97-AF65-F5344CB8AC3E}">
        <p14:creationId xmlns:p14="http://schemas.microsoft.com/office/powerpoint/2010/main" val="17245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/>
          <a:stretch/>
        </p:blipFill>
        <p:spPr bwMode="auto">
          <a:xfrm>
            <a:off x="228600" y="76200"/>
            <a:ext cx="840278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23" y="3893449"/>
            <a:ext cx="1257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“Chained” system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55073" y="2350950"/>
            <a:ext cx="0" cy="1382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423" y="4611469"/>
            <a:ext cx="83265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Roughly:</a:t>
            </a:r>
          </a:p>
          <a:p>
            <a:r>
              <a:rPr lang="en-US" dirty="0" smtClean="0"/>
              <a:t>Apply voltage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 -&gt; produces current  (x</a:t>
            </a:r>
            <a:r>
              <a:rPr lang="en-US" baseline="-25000" dirty="0" smtClean="0"/>
              <a:t>3</a:t>
            </a:r>
            <a:r>
              <a:rPr lang="en-US" dirty="0" smtClean="0"/>
              <a:t>) -&gt; produces force (x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) -&gt; positions ball (</a:t>
            </a:r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baseline="-25000" dirty="0" smtClean="0"/>
              <a:t>,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3849" y="4162063"/>
            <a:ext cx="51400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Linearized model does not work well for this system.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399" y="1600200"/>
            <a:ext cx="33476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Ball position, ball velocity, current</a:t>
            </a:r>
          </a:p>
        </p:txBody>
      </p:sp>
      <p:sp>
        <p:nvSpPr>
          <p:cNvPr id="11281" name="TextBox 11280"/>
          <p:cNvSpPr txBox="1"/>
          <p:nvPr/>
        </p:nvSpPr>
        <p:spPr>
          <a:xfrm>
            <a:off x="389312" y="76200"/>
            <a:ext cx="53092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Repeating: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4117051" y="5301369"/>
            <a:ext cx="28890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(Mechanical Sub-system)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3670" y="5594865"/>
            <a:ext cx="673677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>
            <a:off x="2110582" y="5921632"/>
            <a:ext cx="8130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60212" y="5594865"/>
            <a:ext cx="673677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2" idx="3"/>
            <a:endCxn id="14" idx="1"/>
          </p:cNvCxnSpPr>
          <p:nvPr/>
        </p:nvCxnSpPr>
        <p:spPr>
          <a:xfrm>
            <a:off x="3597347" y="5921632"/>
            <a:ext cx="76286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73696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V(t)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11718" y="559486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(t)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5653105" y="5594865"/>
            <a:ext cx="673677" cy="653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>
            <a:off x="5033889" y="5921632"/>
            <a:ext cx="6192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63691" y="557426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(t)</a:t>
            </a:r>
            <a:endParaRPr lang="en-US" baseline="-25000" dirty="0"/>
          </a:p>
        </p:txBody>
      </p:sp>
      <p:cxnSp>
        <p:nvCxnSpPr>
          <p:cNvPr id="27" name="Straight Arrow Connector 26"/>
          <p:cNvCxnSpPr>
            <a:stCxn id="20" idx="3"/>
          </p:cNvCxnSpPr>
          <p:nvPr/>
        </p:nvCxnSpPr>
        <p:spPr>
          <a:xfrm>
            <a:off x="6326782" y="5921632"/>
            <a:ext cx="85975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4839" y="5537990"/>
            <a:ext cx="63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(t)</a:t>
            </a:r>
            <a:endParaRPr lang="en-US" baseline="-25000" dirty="0"/>
          </a:p>
        </p:txBody>
      </p:sp>
      <p:cxnSp>
        <p:nvCxnSpPr>
          <p:cNvPr id="11264" name="Elbow Connector 11263"/>
          <p:cNvCxnSpPr>
            <a:stCxn id="19" idx="2"/>
            <a:endCxn id="2" idx="2"/>
          </p:cNvCxnSpPr>
          <p:nvPr/>
        </p:nvCxnSpPr>
        <p:spPr>
          <a:xfrm rot="5400000">
            <a:off x="3494375" y="5730332"/>
            <a:ext cx="284202" cy="751933"/>
          </a:xfrm>
          <a:prstGeom prst="bentConnector3">
            <a:avLst>
              <a:gd name="adj1" fmla="val 1804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Elbow Connector 11266"/>
          <p:cNvCxnSpPr>
            <a:stCxn id="22" idx="2"/>
            <a:endCxn id="2" idx="2"/>
          </p:cNvCxnSpPr>
          <p:nvPr/>
        </p:nvCxnSpPr>
        <p:spPr>
          <a:xfrm rot="5400000">
            <a:off x="4160062" y="5044046"/>
            <a:ext cx="304800" cy="2103906"/>
          </a:xfrm>
          <a:prstGeom prst="bentConnector3">
            <a:avLst>
              <a:gd name="adj1" fmla="val 17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8" idx="2"/>
            <a:endCxn id="2" idx="2"/>
          </p:cNvCxnSpPr>
          <p:nvPr/>
        </p:nvCxnSpPr>
        <p:spPr>
          <a:xfrm rot="5400000">
            <a:off x="4804949" y="4362883"/>
            <a:ext cx="341077" cy="3429955"/>
          </a:xfrm>
          <a:prstGeom prst="bentConnector3">
            <a:avLst>
              <a:gd name="adj1" fmla="val 1670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2" idx="2"/>
            <a:endCxn id="14" idx="2"/>
          </p:cNvCxnSpPr>
          <p:nvPr/>
        </p:nvCxnSpPr>
        <p:spPr>
          <a:xfrm rot="5400000">
            <a:off x="4878333" y="5762317"/>
            <a:ext cx="304800" cy="667364"/>
          </a:xfrm>
          <a:prstGeom prst="bentConnector3">
            <a:avLst>
              <a:gd name="adj1" fmla="val 2592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8" idx="2"/>
            <a:endCxn id="14" idx="2"/>
          </p:cNvCxnSpPr>
          <p:nvPr/>
        </p:nvCxnSpPr>
        <p:spPr>
          <a:xfrm rot="5400000">
            <a:off x="5523220" y="5081154"/>
            <a:ext cx="341077" cy="1993413"/>
          </a:xfrm>
          <a:prstGeom prst="bentConnector3">
            <a:avLst>
              <a:gd name="adj1" fmla="val 2422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20090" y="5301369"/>
            <a:ext cx="10808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1061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7162800" cy="43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5175" r="23825" b="24009"/>
          <a:stretch/>
        </p:blipFill>
        <p:spPr bwMode="auto">
          <a:xfrm>
            <a:off x="631655" y="4439811"/>
            <a:ext cx="367018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30706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86586"/>
              </p:ext>
            </p:extLst>
          </p:nvPr>
        </p:nvGraphicFramePr>
        <p:xfrm>
          <a:off x="5715000" y="1425575"/>
          <a:ext cx="609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5" imgW="342720" imgH="368280" progId="Equation.DSMT4">
                  <p:embed/>
                </p:oleObj>
              </mc:Choice>
              <mc:Fallback>
                <p:oleObj name="Equation" r:id="rId5" imgW="34272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25575"/>
                        <a:ext cx="609600" cy="654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6722" r="67879" b="35758"/>
          <a:stretch/>
        </p:blipFill>
        <p:spPr bwMode="auto">
          <a:xfrm>
            <a:off x="4419600" y="4439811"/>
            <a:ext cx="1676400" cy="22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5" t="22810" r="29047" b="19008"/>
          <a:stretch/>
        </p:blipFill>
        <p:spPr bwMode="auto">
          <a:xfrm>
            <a:off x="6172200" y="4439811"/>
            <a:ext cx="2057400" cy="215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400" y="1106269"/>
            <a:ext cx="174169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Coordinates of the center of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245" y="5082848"/>
            <a:ext cx="1143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Input force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5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624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618" y="4876800"/>
            <a:ext cx="80194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a control problem, you would control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with a computer and measure the pendulum position in order to balance the pendulum.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8232" y="1938635"/>
            <a:ext cx="130945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differential equation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flipH="1">
            <a:off x="7086600" y="914400"/>
            <a:ext cx="443346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618" y="5675531"/>
            <a:ext cx="80194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linearized model can be used to control the system.</a:t>
            </a:r>
          </a:p>
        </p:txBody>
      </p:sp>
    </p:spTree>
    <p:extLst>
      <p:ext uri="{BB962C8B-B14F-4D97-AF65-F5344CB8AC3E}">
        <p14:creationId xmlns:p14="http://schemas.microsoft.com/office/powerpoint/2010/main" val="11660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1295400"/>
            <a:ext cx="17526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System</a:t>
            </a:r>
          </a:p>
          <a:p>
            <a:pPr algn="ctr"/>
            <a:r>
              <a:rPr lang="en-US" dirty="0" smtClean="0"/>
              <a:t>Biological</a:t>
            </a:r>
          </a:p>
          <a:p>
            <a:pPr algn="ctr"/>
            <a:r>
              <a:rPr lang="en-US" dirty="0" smtClean="0"/>
              <a:t>Mechanical</a:t>
            </a:r>
          </a:p>
          <a:p>
            <a:pPr algn="ctr"/>
            <a:r>
              <a:rPr lang="en-US" dirty="0" smtClean="0"/>
              <a:t>Electrical</a:t>
            </a:r>
          </a:p>
          <a:p>
            <a:pPr algn="ctr"/>
            <a:r>
              <a:rPr lang="en-US" dirty="0" smtClean="0"/>
              <a:t>Chemical</a:t>
            </a:r>
          </a:p>
          <a:p>
            <a:pPr algn="ctr"/>
            <a:r>
              <a:rPr lang="en-US" dirty="0" smtClean="0"/>
              <a:t>Financial ?</a:t>
            </a:r>
          </a:p>
          <a:p>
            <a:pPr algn="ctr"/>
            <a:r>
              <a:rPr lang="en-US" dirty="0" smtClean="0"/>
              <a:t>Social ??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23622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23622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822" y="3733800"/>
            <a:ext cx="101277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Internal</a:t>
            </a:r>
          </a:p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057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Theory</a:t>
            </a:r>
            <a:r>
              <a:rPr lang="en-US" dirty="0" smtClean="0"/>
              <a:t>: a </a:t>
            </a:r>
            <a:r>
              <a:rPr lang="en-US" b="1" dirty="0"/>
              <a:t>limited statement</a:t>
            </a:r>
            <a:r>
              <a:rPr lang="en-US" dirty="0"/>
              <a:t> regarding the cause and effect in a specific </a:t>
            </a:r>
            <a:r>
              <a:rPr lang="en-US" dirty="0" smtClean="0"/>
              <a:t>situation.</a:t>
            </a:r>
            <a:r>
              <a:rPr lang="en-US" baseline="30000" dirty="0"/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</a:t>
            </a:r>
            <a:r>
              <a:rPr lang="en-US" dirty="0" smtClean="0"/>
              <a:t>: A prediction of the cause and effect behavior of the system  based on a theory.  Since the hypothesis may be limited, the model may not represent </a:t>
            </a:r>
            <a:r>
              <a:rPr lang="en-US" dirty="0"/>
              <a:t>the true nature </a:t>
            </a:r>
            <a:r>
              <a:rPr lang="en-US" dirty="0" smtClean="0"/>
              <a:t>of the system.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 as an engineer</a:t>
            </a:r>
            <a:r>
              <a:rPr lang="en-US" dirty="0" smtClean="0"/>
              <a:t>: Predict (and control) the “behavior” of the system.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876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Extreme Example: Harold Chestnut, IFAC </a:t>
            </a:r>
            <a:r>
              <a:rPr lang="en-US" i="1" dirty="0"/>
              <a:t>Control Engineering Textbook </a:t>
            </a:r>
            <a:r>
              <a:rPr lang="en-US" i="1" dirty="0" smtClean="0"/>
              <a:t>Prize, formed the  “Supplemental </a:t>
            </a:r>
            <a:r>
              <a:rPr lang="en-US" i="1" dirty="0"/>
              <a:t>Ways of Improving International Stability (SWIIS) Foundation" to identify and implement "supplemental ways to improve international stability</a:t>
            </a:r>
            <a:r>
              <a:rPr lang="en-US" i="1" dirty="0" smtClean="0"/>
              <a:t>".</a:t>
            </a:r>
            <a:r>
              <a:rPr lang="en-US" i="1" baseline="30000" dirty="0" smtClean="0"/>
              <a:t>1</a:t>
            </a:r>
            <a:r>
              <a:rPr lang="en-US" i="1" dirty="0" smtClean="0"/>
              <a:t>  (i.e. how to manipulate the world for good)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3216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http</a:t>
            </a:r>
            <a:r>
              <a:rPr lang="en-US" sz="1200" dirty="0"/>
              <a:t>://en.wikipedia.org/wiki/Harold_Chestnut</a:t>
            </a:r>
          </a:p>
        </p:txBody>
      </p:sp>
    </p:spTree>
    <p:extLst>
      <p:ext uri="{BB962C8B-B14F-4D97-AF65-F5344CB8AC3E}">
        <p14:creationId xmlns:p14="http://schemas.microsoft.com/office/powerpoint/2010/main" val="1995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52400"/>
            <a:ext cx="7543801" cy="52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2959"/>
              </p:ext>
            </p:extLst>
          </p:nvPr>
        </p:nvGraphicFramePr>
        <p:xfrm>
          <a:off x="760773" y="3200400"/>
          <a:ext cx="72691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4" imgW="3682800" imgH="228600" progId="Equation.DSMT4">
                  <p:embed/>
                </p:oleObj>
              </mc:Choice>
              <mc:Fallback>
                <p:oleObj name="Equation" r:id="rId4" imgW="3682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73" y="3200400"/>
                        <a:ext cx="7269163" cy="45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/>
          <a:stretch/>
        </p:blipFill>
        <p:spPr bwMode="auto">
          <a:xfrm>
            <a:off x="228600" y="762000"/>
            <a:ext cx="8670000" cy="370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618" y="5849034"/>
            <a:ext cx="80194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a control problem, you would control 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(t) with a computer and measure the ball position in order to control the ball’s position along the beam.</a:t>
            </a:r>
          </a:p>
        </p:txBody>
      </p:sp>
    </p:spTree>
    <p:extLst>
      <p:ext uri="{BB962C8B-B14F-4D97-AF65-F5344CB8AC3E}">
        <p14:creationId xmlns:p14="http://schemas.microsoft.com/office/powerpoint/2010/main" val="8234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you are convinced that there are interesting problems that are nonlinear and are motivated to learn new analysis and control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Download and install PPlane8 software (address on website)</a:t>
            </a:r>
          </a:p>
          <a:p>
            <a:pPr lvl="1"/>
            <a:r>
              <a:rPr lang="en-US" sz="1800" dirty="0" smtClean="0"/>
              <a:t>2D phase portraits</a:t>
            </a:r>
          </a:p>
          <a:p>
            <a:r>
              <a:rPr lang="en-US" sz="1800" dirty="0"/>
              <a:t>Problems </a:t>
            </a:r>
            <a:r>
              <a:rPr lang="en-US" sz="1800" dirty="0" smtClean="0"/>
              <a:t>1.1 (the requested plot is not a phase portrait), 1.2, 1.4</a:t>
            </a:r>
          </a:p>
          <a:p>
            <a:r>
              <a:rPr lang="en-US" sz="1800" dirty="0"/>
              <a:t>Use PPlane8 </a:t>
            </a:r>
            <a:r>
              <a:rPr lang="en-US" sz="1800" dirty="0" smtClean="0"/>
              <a:t>to reproduce the phase portraits (PPs) for the linear system examples 1.7-1.11</a:t>
            </a:r>
          </a:p>
          <a:p>
            <a:r>
              <a:rPr lang="en-US" sz="1800" dirty="0"/>
              <a:t>Use PPlane8 </a:t>
            </a:r>
            <a:r>
              <a:rPr lang="en-US" sz="1800" dirty="0" smtClean="0"/>
              <a:t>to draw PP of equations 1.25 and 1.26 with </a:t>
            </a:r>
            <a:r>
              <a:rPr lang="en-US" sz="1800" dirty="0" smtClean="0">
                <a:sym typeface="Symbol"/>
              </a:rPr>
              <a:t>=1, what happens for other values of </a:t>
            </a:r>
            <a:r>
              <a:rPr lang="en-US" sz="1800" dirty="0">
                <a:sym typeface="Symbol"/>
              </a:rPr>
              <a:t>? </a:t>
            </a:r>
            <a:r>
              <a:rPr lang="en-US" sz="1800" dirty="0" smtClean="0">
                <a:sym typeface="Symbol"/>
              </a:rPr>
              <a:t>(Use axes limits -4&lt;x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,x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&lt;4)</a:t>
            </a:r>
          </a:p>
          <a:p>
            <a:endParaRPr lang="en-US" sz="1800" dirty="0">
              <a:sym typeface="Symbol"/>
            </a:endParaRPr>
          </a:p>
          <a:p>
            <a:pPr marL="0" indent="0">
              <a:buNone/>
            </a:pPr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 Plot PP of system (use axes limits -2&lt;x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,x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&lt;2)</a:t>
            </a:r>
          </a:p>
          <a:p>
            <a:endParaRPr lang="en-US" sz="1800" dirty="0">
              <a:sym typeface="Symbol"/>
            </a:endParaRPr>
          </a:p>
          <a:p>
            <a:endParaRPr lang="en-US" sz="1800" dirty="0" smtClean="0">
              <a:sym typeface="Symbol"/>
            </a:endParaRPr>
          </a:p>
          <a:p>
            <a:r>
              <a:rPr lang="en-US" sz="1800" dirty="0">
                <a:sym typeface="Symbol"/>
              </a:rPr>
              <a:t> Plot </a:t>
            </a:r>
            <a:r>
              <a:rPr lang="en-US" sz="1800" dirty="0" smtClean="0">
                <a:sym typeface="Symbol"/>
              </a:rPr>
              <a:t>PP </a:t>
            </a:r>
            <a:r>
              <a:rPr lang="en-US" sz="1800" dirty="0">
                <a:sym typeface="Symbol"/>
              </a:rPr>
              <a:t>of </a:t>
            </a:r>
            <a:r>
              <a:rPr lang="en-US" sz="1800" dirty="0" smtClean="0">
                <a:sym typeface="Symbol"/>
              </a:rPr>
              <a:t>system (use </a:t>
            </a:r>
            <a:r>
              <a:rPr lang="en-US" sz="1800" dirty="0">
                <a:sym typeface="Symbol"/>
              </a:rPr>
              <a:t>axes limits -</a:t>
            </a:r>
            <a:r>
              <a:rPr lang="en-US" sz="1800" dirty="0" smtClean="0">
                <a:sym typeface="Symbol"/>
              </a:rPr>
              <a:t>2&lt;x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,x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&lt;2)</a:t>
            </a:r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/>
              <a:t>Find the equilibrium point(s) for the state-space model in the magnetic suspension example. Assume all parameters are 1 except g and assume a constant applied voltage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23649"/>
              </p:ext>
            </p:extLst>
          </p:nvPr>
        </p:nvGraphicFramePr>
        <p:xfrm>
          <a:off x="2622220" y="3848240"/>
          <a:ext cx="2204248" cy="65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3" imgW="1701720" imgH="507960" progId="Equation.DSMT4">
                  <p:embed/>
                </p:oleObj>
              </mc:Choice>
              <mc:Fallback>
                <p:oleObj name="Equation" r:id="rId3" imgW="1701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2220" y="3848240"/>
                        <a:ext cx="2204248" cy="65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540468"/>
              </p:ext>
            </p:extLst>
          </p:nvPr>
        </p:nvGraphicFramePr>
        <p:xfrm>
          <a:off x="2613255" y="4669923"/>
          <a:ext cx="1236551" cy="68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5" imgW="876240" imgH="482400" progId="Equation.DSMT4">
                  <p:embed/>
                </p:oleObj>
              </mc:Choice>
              <mc:Fallback>
                <p:oleObj name="Equation" r:id="rId5" imgW="87624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255" y="4669923"/>
                        <a:ext cx="1236551" cy="68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10133" b="13058"/>
          <a:stretch/>
        </p:blipFill>
        <p:spPr>
          <a:xfrm>
            <a:off x="2590800" y="3124200"/>
            <a:ext cx="434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76525"/>
            <a:ext cx="5951106" cy="133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57" t="60043" r="28682"/>
          <a:stretch/>
        </p:blipFill>
        <p:spPr>
          <a:xfrm>
            <a:off x="5715000" y="4352925"/>
            <a:ext cx="2209800" cy="227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387" b="62542"/>
          <a:stretch/>
        </p:blipFill>
        <p:spPr>
          <a:xfrm>
            <a:off x="990600" y="4424082"/>
            <a:ext cx="24384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5715000" cy="133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6592981"/>
            <a:ext cx="90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1.a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09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23751"/>
          <a:stretch/>
        </p:blipFill>
        <p:spPr>
          <a:xfrm rot="5400000">
            <a:off x="1396365" y="298189"/>
            <a:ext cx="6046470" cy="701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08892"/>
            <a:ext cx="9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1.b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813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14600"/>
            <a:ext cx="3952875" cy="170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5505450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62200"/>
            <a:ext cx="3819525" cy="4305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34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6118358" cy="350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112403"/>
            <a:ext cx="6138928" cy="5594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Homework –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18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48" r="79801" b="29412"/>
          <a:stretch>
            <a:fillRect/>
          </a:stretch>
        </p:blipFill>
        <p:spPr bwMode="auto">
          <a:xfrm>
            <a:off x="533400" y="1143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0191" t="7843" b="37255"/>
          <a:stretch>
            <a:fillRect/>
          </a:stretch>
        </p:blipFill>
        <p:spPr bwMode="auto">
          <a:xfrm>
            <a:off x="499437" y="1702187"/>
            <a:ext cx="5987701" cy="5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002268"/>
            <a:ext cx="664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Nonlinear System, </a:t>
            </a:r>
            <a:r>
              <a:rPr lang="en-US" dirty="0" err="1" smtClean="0"/>
              <a:t>Khalil</a:t>
            </a:r>
            <a:r>
              <a:rPr lang="en-US" dirty="0" smtClean="0"/>
              <a:t>, Nonlinear Systems,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, page 78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3" y="2263454"/>
            <a:ext cx="5457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1612" y="6419027"/>
            <a:ext cx="1769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Burg using pplane8.m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03"/>
            <a:ext cx="6138928" cy="55940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Homework – Solution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53929"/>
            <a:ext cx="54292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82730"/>
              </p:ext>
            </p:extLst>
          </p:nvPr>
        </p:nvGraphicFramePr>
        <p:xfrm>
          <a:off x="457200" y="1095871"/>
          <a:ext cx="2102789" cy="115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4" imgW="876240" imgH="482400" progId="Equation.DSMT4">
                  <p:embed/>
                </p:oleObj>
              </mc:Choice>
              <mc:Fallback>
                <p:oleObj name="Equation" r:id="rId4" imgW="876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095871"/>
                        <a:ext cx="2102789" cy="115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564" y="914400"/>
            <a:ext cx="786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Nonlinear System, Khalil, Nonlinear Systems,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, page 78, </a:t>
            </a:r>
            <a:r>
              <a:rPr lang="en-US" dirty="0" err="1" smtClean="0"/>
              <a:t>prob</a:t>
            </a:r>
            <a:r>
              <a:rPr lang="en-US" dirty="0" smtClean="0"/>
              <a:t> 2.4-(2)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540" y="6405172"/>
            <a:ext cx="1769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Burg using pplane8.m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–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1524000"/>
            <a:ext cx="17526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System</a:t>
            </a:r>
          </a:p>
          <a:p>
            <a:pPr algn="ctr"/>
            <a:endParaRPr lang="en-US" sz="2400" u="sng" dirty="0"/>
          </a:p>
          <a:p>
            <a:pPr algn="ctr"/>
            <a:endParaRPr lang="en-US" sz="2400" u="sng" dirty="0" smtClean="0"/>
          </a:p>
          <a:p>
            <a:pPr algn="ctr"/>
            <a:endParaRPr lang="en-US" sz="2400" u="sng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Systems Engineering?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25146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System Engineering addresses:</a:t>
            </a:r>
          </a:p>
          <a:p>
            <a:r>
              <a:rPr lang="en-US" dirty="0" smtClean="0"/>
              <a:t> “The </a:t>
            </a:r>
            <a:r>
              <a:rPr lang="en-US" dirty="0"/>
              <a:t>need to identify and manipulate the properties of a system as a whole, which in complex engineering projects may greatly differ from the sum of the parts' </a:t>
            </a:r>
            <a:r>
              <a:rPr lang="en-US" dirty="0" smtClean="0"/>
              <a:t>properties … ”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981200"/>
            <a:ext cx="1524000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Internal</a:t>
            </a:r>
          </a:p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20574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28956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33600" y="33528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47800" y="37338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33600" y="39624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33600" y="26670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4" idx="3"/>
            <a:endCxn id="10" idx="1"/>
          </p:cNvCxnSpPr>
          <p:nvPr/>
        </p:nvCxnSpPr>
        <p:spPr>
          <a:xfrm flipV="1">
            <a:off x="1905000" y="2286000"/>
            <a:ext cx="304800" cy="1524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14" idx="1"/>
          </p:cNvCxnSpPr>
          <p:nvPr/>
        </p:nvCxnSpPr>
        <p:spPr>
          <a:xfrm>
            <a:off x="1905000" y="3124200"/>
            <a:ext cx="228600" cy="1066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4" idx="0"/>
          </p:cNvCxnSpPr>
          <p:nvPr/>
        </p:nvCxnSpPr>
        <p:spPr>
          <a:xfrm>
            <a:off x="2362200" y="3810000"/>
            <a:ext cx="0" cy="1524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>
          <a:xfrm>
            <a:off x="1676400" y="3352800"/>
            <a:ext cx="0" cy="3810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05000" y="3962400"/>
            <a:ext cx="228600" cy="2286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5" idx="1"/>
          </p:cNvCxnSpPr>
          <p:nvPr/>
        </p:nvCxnSpPr>
        <p:spPr>
          <a:xfrm flipV="1">
            <a:off x="1905000" y="2895600"/>
            <a:ext cx="228600" cy="2286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2"/>
            <a:endCxn id="12" idx="0"/>
          </p:cNvCxnSpPr>
          <p:nvPr/>
        </p:nvCxnSpPr>
        <p:spPr>
          <a:xfrm>
            <a:off x="2362200" y="3124200"/>
            <a:ext cx="0" cy="2286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5" idx="0"/>
          </p:cNvCxnSpPr>
          <p:nvPr/>
        </p:nvCxnSpPr>
        <p:spPr>
          <a:xfrm flipH="1">
            <a:off x="2362200" y="2514600"/>
            <a:ext cx="76200" cy="1524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6248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Arthur </a:t>
            </a:r>
            <a:r>
              <a:rPr lang="en-US" sz="1200" dirty="0"/>
              <a:t>D. Hall (1962). </a:t>
            </a:r>
            <a:r>
              <a:rPr lang="en-US" sz="1200" i="1" dirty="0"/>
              <a:t>A Methodology for Systems Engineering</a:t>
            </a:r>
            <a:r>
              <a:rPr lang="en-US" sz="1200" dirty="0"/>
              <a:t>. Van </a:t>
            </a:r>
            <a:r>
              <a:rPr lang="en-US" sz="1200" dirty="0" err="1"/>
              <a:t>Nostrand</a:t>
            </a:r>
            <a:r>
              <a:rPr lang="en-US" sz="1200" dirty="0"/>
              <a:t> Reinhold. </a:t>
            </a:r>
            <a:r>
              <a:rPr lang="en-US" sz="1200" dirty="0">
                <a:hlinkClick r:id="rId2" action="ppaction://hlinkfile" tooltip="International Standard Book Number"/>
              </a:rPr>
              <a:t>ISBN</a:t>
            </a:r>
            <a:r>
              <a:rPr lang="en-US" sz="1200" dirty="0"/>
              <a:t> </a:t>
            </a:r>
            <a:r>
              <a:rPr lang="en-US" sz="1200" dirty="0">
                <a:hlinkClick r:id="rId3" action="ppaction://hlinkfile" tooltip="Special:BookSources/0442030460"/>
              </a:rPr>
              <a:t>0442030460</a:t>
            </a:r>
            <a:r>
              <a:rPr lang="en-US" sz="1200" dirty="0" smtClean="0"/>
              <a:t>. </a:t>
            </a:r>
            <a:r>
              <a:rPr lang="en-US" sz="1200" dirty="0"/>
              <a:t>via http://en.wikipedia.org/wiki/Systems_engineering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32766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9400" y="3276600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209800"/>
            <a:ext cx="457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9600"/>
            <a:ext cx="3838575" cy="3054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986733"/>
            <a:ext cx="23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constant voltage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– Solution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28956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7184" y="31242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40909" r="22428" b="16667"/>
          <a:stretch/>
        </p:blipFill>
        <p:spPr bwMode="auto">
          <a:xfrm>
            <a:off x="273050" y="4266287"/>
            <a:ext cx="4940300" cy="17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56814"/>
              </p:ext>
            </p:extLst>
          </p:nvPr>
        </p:nvGraphicFramePr>
        <p:xfrm>
          <a:off x="5645150" y="4221801"/>
          <a:ext cx="31194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6" imgW="1968480" imgH="1282680" progId="Equation.DSMT4">
                  <p:embed/>
                </p:oleObj>
              </mc:Choice>
              <mc:Fallback>
                <p:oleObj name="Equation" r:id="rId6" imgW="19684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221801"/>
                        <a:ext cx="31194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68680"/>
              </p:ext>
            </p:extLst>
          </p:nvPr>
        </p:nvGraphicFramePr>
        <p:xfrm>
          <a:off x="285491" y="3773369"/>
          <a:ext cx="67167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8" imgW="3784320" imgH="203040" progId="Equation.DSMT4">
                  <p:embed/>
                </p:oleObj>
              </mc:Choice>
              <mc:Fallback>
                <p:oleObj name="Equation" r:id="rId8" imgW="378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91" y="3773369"/>
                        <a:ext cx="67167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882113" y="4701228"/>
            <a:ext cx="58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99519"/>
              </p:ext>
            </p:extLst>
          </p:nvPr>
        </p:nvGraphicFramePr>
        <p:xfrm>
          <a:off x="477416" y="1066800"/>
          <a:ext cx="2033588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3" imgW="1282680" imgH="977760" progId="Equation.DSMT4">
                  <p:embed/>
                </p:oleObj>
              </mc:Choice>
              <mc:Fallback>
                <p:oleObj name="Equation" r:id="rId3" imgW="12826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16" y="1066800"/>
                        <a:ext cx="2033588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– Solution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090398"/>
              </p:ext>
            </p:extLst>
          </p:nvPr>
        </p:nvGraphicFramePr>
        <p:xfrm>
          <a:off x="457200" y="2819400"/>
          <a:ext cx="4859042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5" imgW="3365280" imgH="2692080" progId="Equation.DSMT4">
                  <p:embed/>
                </p:oleObj>
              </mc:Choice>
              <mc:Fallback>
                <p:oleObj name="Equation" r:id="rId5" imgW="336528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4859042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16572"/>
              </p:ext>
            </p:extLst>
          </p:nvPr>
        </p:nvGraphicFramePr>
        <p:xfrm>
          <a:off x="6019800" y="4758466"/>
          <a:ext cx="1265238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7" imgW="876240" imgH="1244520" progId="Equation.DSMT4">
                  <p:embed/>
                </p:oleObj>
              </mc:Choice>
              <mc:Fallback>
                <p:oleObj name="Equation" r:id="rId7" imgW="87624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58466"/>
                        <a:ext cx="1265238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638800" y="3657600"/>
            <a:ext cx="339883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Equilibrium point </a:t>
            </a:r>
            <a:r>
              <a:rPr lang="en-US" dirty="0"/>
              <a:t>for the state-space model in the magnetic </a:t>
            </a:r>
            <a:r>
              <a:rPr lang="en-US" dirty="0" smtClean="0"/>
              <a:t>suspension: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Versus Nonlinear Systems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524000"/>
            <a:ext cx="17526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System</a:t>
            </a:r>
          </a:p>
          <a:p>
            <a:pPr algn="ctr"/>
            <a:endParaRPr lang="en-US" sz="2400" u="sng" dirty="0"/>
          </a:p>
          <a:p>
            <a:pPr algn="ctr"/>
            <a:endParaRPr lang="en-US" sz="2400" u="sng" dirty="0" smtClean="0"/>
          </a:p>
          <a:p>
            <a:pPr algn="ctr"/>
            <a:endParaRPr lang="en-US" sz="2400" u="sng" dirty="0"/>
          </a:p>
          <a:p>
            <a:pPr algn="ctr"/>
            <a:endParaRPr lang="en-US" sz="2400" u="sng" dirty="0" smtClean="0"/>
          </a:p>
          <a:p>
            <a:pPr algn="ctr"/>
            <a:endParaRPr lang="en-US" sz="2400" u="sng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14600"/>
            <a:ext cx="990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505200"/>
            <a:ext cx="1219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Nonlinear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6600" y="1233101"/>
            <a:ext cx="49530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Linear System: Given </a:t>
            </a:r>
            <a:r>
              <a:rPr lang="en-US" dirty="0" smtClean="0">
                <a:latin typeface="Arial" charset="0"/>
                <a:cs typeface="Arial" charset="0"/>
              </a:rPr>
              <a:t>two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system inputs and their respective outputs: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              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then a linear system must satisfy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any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scalar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values      and     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5800" y="1981200"/>
            <a:ext cx="2133600" cy="685800"/>
            <a:chOff x="4495800" y="1981200"/>
            <a:chExt cx="2133600" cy="685800"/>
          </a:xfrm>
        </p:grpSpPr>
        <p:pic>
          <p:nvPicPr>
            <p:cNvPr id="16386" name="Picture 2" descr="y_1(t) = H \left \{ x_1(t) \right \}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21336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y_2(t) = H \left \{ x_2(t) \right \}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362200"/>
              <a:ext cx="21336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88" name="Picture 4" descr="\alpha y_1(t) + \beta y_2(t) = H \left \{ \alpha x_1(t) + \beta x_2(t) \right \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47316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\alpha 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0000"/>
            <a:ext cx="203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\beta \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03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5257800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Nonlinear </a:t>
            </a:r>
            <a:r>
              <a:rPr lang="en-US" dirty="0">
                <a:latin typeface="Arial" charset="0"/>
                <a:cs typeface="Arial" charset="0"/>
              </a:rPr>
              <a:t>System: </a:t>
            </a:r>
            <a:r>
              <a:rPr lang="en-US" dirty="0" smtClean="0">
                <a:latin typeface="Arial" charset="0"/>
                <a:cs typeface="Arial" charset="0"/>
              </a:rPr>
              <a:t>Not a linear system.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191000"/>
            <a:ext cx="4419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Tools are well developed to understand (e.g. stability) and control the behavior of linear systems.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5715000"/>
            <a:ext cx="472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Tools are less well developed and less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874 Course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Book: Marquez – Nonlinear Control Systems – Analysis and Design</a:t>
            </a:r>
          </a:p>
          <a:p>
            <a:pPr lvl="1"/>
            <a:r>
              <a:rPr lang="en-US" dirty="0" smtClean="0"/>
              <a:t>Background and Mathematical Tools (</a:t>
            </a:r>
            <a:r>
              <a:rPr lang="en-US" dirty="0" err="1" smtClean="0"/>
              <a:t>Chp</a:t>
            </a:r>
            <a:r>
              <a:rPr lang="en-US" dirty="0" smtClean="0"/>
              <a:t> 1-2)</a:t>
            </a:r>
          </a:p>
          <a:p>
            <a:pPr lvl="1"/>
            <a:r>
              <a:rPr lang="en-US" dirty="0" err="1" smtClean="0"/>
              <a:t>Lyapunov</a:t>
            </a:r>
            <a:r>
              <a:rPr lang="en-US" dirty="0" smtClean="0"/>
              <a:t> Stability (</a:t>
            </a:r>
            <a:r>
              <a:rPr lang="en-US" dirty="0" err="1" smtClean="0"/>
              <a:t>Ch</a:t>
            </a:r>
            <a:r>
              <a:rPr lang="en-US" dirty="0" smtClean="0"/>
              <a:t> 3, 4)</a:t>
            </a:r>
          </a:p>
          <a:p>
            <a:pPr lvl="2"/>
            <a:r>
              <a:rPr lang="en-US" dirty="0" smtClean="0"/>
              <a:t>What can we say about the time evolution of a system’s states?</a:t>
            </a:r>
          </a:p>
          <a:p>
            <a:pPr lvl="1"/>
            <a:r>
              <a:rPr lang="en-US" dirty="0" smtClean="0"/>
              <a:t>Stabilization (</a:t>
            </a:r>
            <a:r>
              <a:rPr lang="en-US" dirty="0" err="1" smtClean="0"/>
              <a:t>Ch</a:t>
            </a:r>
            <a:r>
              <a:rPr lang="en-US" dirty="0" smtClean="0"/>
              <a:t> 5)</a:t>
            </a:r>
          </a:p>
          <a:p>
            <a:pPr lvl="2"/>
            <a:r>
              <a:rPr lang="en-US" dirty="0" smtClean="0"/>
              <a:t>Controlling a nonlinear system</a:t>
            </a:r>
          </a:p>
          <a:p>
            <a:pPr lvl="1"/>
            <a:r>
              <a:rPr lang="en-US" dirty="0" smtClean="0"/>
              <a:t>Input-Output Stability (Ch6)</a:t>
            </a:r>
          </a:p>
          <a:p>
            <a:pPr lvl="2"/>
            <a:r>
              <a:rPr lang="en-US" dirty="0" smtClean="0"/>
              <a:t>Interconnected systems</a:t>
            </a:r>
          </a:p>
          <a:p>
            <a:pPr lvl="1"/>
            <a:r>
              <a:rPr lang="en-US" dirty="0" smtClean="0"/>
              <a:t>Dissipative (</a:t>
            </a:r>
            <a:r>
              <a:rPr lang="en-US" dirty="0" err="1" smtClean="0"/>
              <a:t>Ch</a:t>
            </a:r>
            <a:r>
              <a:rPr lang="en-US" dirty="0" smtClean="0"/>
              <a:t> 8, 9)</a:t>
            </a:r>
          </a:p>
          <a:p>
            <a:pPr lvl="1"/>
            <a:r>
              <a:rPr lang="en-US" dirty="0" smtClean="0"/>
              <a:t>Feedback linearization (</a:t>
            </a:r>
            <a:r>
              <a:rPr lang="en-US" dirty="0" err="1" smtClean="0"/>
              <a:t>Ch</a:t>
            </a:r>
            <a:r>
              <a:rPr lang="en-US" dirty="0" smtClean="0"/>
              <a:t> 10, 11)</a:t>
            </a:r>
          </a:p>
          <a:p>
            <a:pPr lvl="1"/>
            <a:r>
              <a:rPr lang="en-US" dirty="0" smtClean="0"/>
              <a:t>Observer Design (</a:t>
            </a:r>
            <a:r>
              <a:rPr lang="en-US" dirty="0" err="1" smtClean="0"/>
              <a:t>Ch</a:t>
            </a:r>
            <a:r>
              <a:rPr lang="en-US" dirty="0" smtClean="0"/>
              <a:t> 11)</a:t>
            </a:r>
          </a:p>
          <a:p>
            <a:r>
              <a:rPr lang="en-US" dirty="0" smtClean="0"/>
              <a:t>Additional class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6840"/>
            <a:ext cx="6629400" cy="594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31346"/>
              </p:ext>
            </p:extLst>
          </p:nvPr>
        </p:nvGraphicFramePr>
        <p:xfrm>
          <a:off x="2180808" y="4282236"/>
          <a:ext cx="37957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3" imgW="1688760" imgH="736560" progId="Equation.DSMT4">
                  <p:embed/>
                </p:oleObj>
              </mc:Choice>
              <mc:Fallback>
                <p:oleObj name="Equation" r:id="rId3" imgW="1688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0808" y="4282236"/>
                        <a:ext cx="3795713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23905" r="8928" b="48040"/>
          <a:stretch/>
        </p:blipFill>
        <p:spPr bwMode="auto">
          <a:xfrm>
            <a:off x="2057400" y="2743200"/>
            <a:ext cx="6776156" cy="151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42465" r="20428" b="7437"/>
          <a:stretch/>
        </p:blipFill>
        <p:spPr bwMode="auto">
          <a:xfrm>
            <a:off x="154580" y="2297437"/>
            <a:ext cx="1884218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3791" y="1286519"/>
            <a:ext cx="762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4963" y="136271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6082" y="44831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4627" y="676919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2336" y="91718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>
                <a:sym typeface="Symbol"/>
              </a:rPr>
              <a:t></a:t>
            </a:r>
            <a:r>
              <a:rPr lang="en-US" dirty="0" smtClean="0">
                <a:sym typeface="Symbol"/>
              </a:rPr>
              <a:t> (damping)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155" y="29391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 (spring)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9991" y="1870964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>
                <a:sym typeface="Symbol"/>
              </a:rPr>
              <a:t>(t) (input forces - gravity)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8328" y="1888322"/>
            <a:ext cx="470276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Invariant:</a:t>
            </a:r>
          </a:p>
          <a:p>
            <a:r>
              <a:rPr lang="en-US" dirty="0" smtClean="0"/>
              <a:t>f(t) =mg and is not explicitly dependent on time 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-1546" r="5572" b="80676"/>
          <a:stretch/>
        </p:blipFill>
        <p:spPr bwMode="auto">
          <a:xfrm>
            <a:off x="1931049" y="537581"/>
            <a:ext cx="6776156" cy="11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61071" y="3193473"/>
            <a:ext cx="18543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Linear differential equation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14494" y="5479473"/>
            <a:ext cx="12900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= velocity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25869" y="4364632"/>
            <a:ext cx="13436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position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38798" y="6096000"/>
            <a:ext cx="554004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 Model:</a:t>
            </a:r>
          </a:p>
          <a:p>
            <a:r>
              <a:rPr lang="en-US" dirty="0" smtClean="0"/>
              <a:t>No multiplication, square, sin(), </a:t>
            </a:r>
            <a:r>
              <a:rPr lang="en-US" dirty="0" err="1" smtClean="0"/>
              <a:t>etc</a:t>
            </a:r>
            <a:r>
              <a:rPr lang="en-US" dirty="0" smtClean="0"/>
              <a:t> of the states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463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/>
          <a:stretch/>
        </p:blipFill>
        <p:spPr bwMode="auto">
          <a:xfrm>
            <a:off x="1114097" y="3505200"/>
            <a:ext cx="7315200" cy="302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20213"/>
            <a:ext cx="69144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State-space form of the linear model of the mass-spring-damper system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44699" r="9215" b="13619"/>
          <a:stretch/>
        </p:blipFill>
        <p:spPr bwMode="auto">
          <a:xfrm>
            <a:off x="152400" y="954049"/>
            <a:ext cx="6776156" cy="22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40" y="5257800"/>
            <a:ext cx="17737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State-space form</a:t>
            </a:r>
          </a:p>
        </p:txBody>
      </p:sp>
    </p:spTree>
    <p:extLst>
      <p:ext uri="{BB962C8B-B14F-4D97-AF65-F5344CB8AC3E}">
        <p14:creationId xmlns:p14="http://schemas.microsoft.com/office/powerpoint/2010/main" val="28409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1726</Words>
  <Application>Microsoft Office PowerPoint</Application>
  <PresentationFormat>On-screen Show (4:3)</PresentationFormat>
  <Paragraphs>318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Symbol</vt:lpstr>
      <vt:lpstr>Times New Roman</vt:lpstr>
      <vt:lpstr>Office Theme</vt:lpstr>
      <vt:lpstr>Equation</vt:lpstr>
      <vt:lpstr>ECE 874 Course Organization</vt:lpstr>
      <vt:lpstr>ECE 874 Course Organization</vt:lpstr>
      <vt:lpstr>Modeling</vt:lpstr>
      <vt:lpstr>What is Systems Engineering?</vt:lpstr>
      <vt:lpstr>Linear Versus Nonlinear Systems</vt:lpstr>
      <vt:lpstr>ECE 874 Course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 Conclusions</vt:lpstr>
      <vt:lpstr>Homework 1</vt:lpstr>
      <vt:lpstr>PowerPoint Presentation</vt:lpstr>
      <vt:lpstr>PowerPoint Presentation</vt:lpstr>
      <vt:lpstr>PowerPoint Presentation</vt:lpstr>
      <vt:lpstr>PowerPoint Presentation</vt:lpstr>
      <vt:lpstr>Homework – Solution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 Burg</cp:lastModifiedBy>
  <cp:revision>126</cp:revision>
  <dcterms:created xsi:type="dcterms:W3CDTF">2006-08-16T00:00:00Z</dcterms:created>
  <dcterms:modified xsi:type="dcterms:W3CDTF">2015-01-28T14:52:34Z</dcterms:modified>
</cp:coreProperties>
</file>